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Lst>
  <p:sldSz cx="9144000" cy="6858000" type="screen4x3"/>
  <p:notesSz cx="6858000" cy="9945688"/>
  <p:defaultTextStyle>
    <a:defPPr lvl="0">
      <a:defRPr lang="zh-TW"/>
    </a:defPPr>
    <a:lvl1pPr lvl="0" algn="l" rtl="0" fontAlgn="base">
      <a:spcBef>
        <a:spcPct val="0"/>
      </a:spcBef>
      <a:spcAft>
        <a:spcPct val="0"/>
      </a:spcAft>
      <a:defRPr kumimoji="1" kern="1200">
        <a:solidFill>
          <a:schemeClr val="tx1"/>
        </a:solidFill>
        <a:latin typeface="Arial" panose="020B0604020202020204" pitchFamily="34" charset="0"/>
        <a:ea typeface="PMingLiU" charset="-120"/>
        <a:cs typeface="+mn-cs"/>
      </a:defRPr>
    </a:lvl1pPr>
    <a:lvl2pPr marL="457200" lvl="1" algn="l" rtl="0" fontAlgn="base">
      <a:spcBef>
        <a:spcPct val="0"/>
      </a:spcBef>
      <a:spcAft>
        <a:spcPct val="0"/>
      </a:spcAft>
      <a:defRPr kumimoji="1" kern="1200">
        <a:solidFill>
          <a:schemeClr val="tx1"/>
        </a:solidFill>
        <a:latin typeface="Arial" panose="020B0604020202020204" pitchFamily="34" charset="0"/>
        <a:ea typeface="PMingLiU" charset="-120"/>
        <a:cs typeface="+mn-cs"/>
      </a:defRPr>
    </a:lvl2pPr>
    <a:lvl3pPr marL="914400" lvl="2" algn="l" rtl="0" fontAlgn="base">
      <a:spcBef>
        <a:spcPct val="0"/>
      </a:spcBef>
      <a:spcAft>
        <a:spcPct val="0"/>
      </a:spcAft>
      <a:defRPr kumimoji="1" kern="1200">
        <a:solidFill>
          <a:schemeClr val="tx1"/>
        </a:solidFill>
        <a:latin typeface="Arial" panose="020B0604020202020204" pitchFamily="34" charset="0"/>
        <a:ea typeface="PMingLiU" charset="-120"/>
        <a:cs typeface="+mn-cs"/>
      </a:defRPr>
    </a:lvl3pPr>
    <a:lvl4pPr marL="1371600" lvl="3" algn="l" rtl="0" fontAlgn="base">
      <a:spcBef>
        <a:spcPct val="0"/>
      </a:spcBef>
      <a:spcAft>
        <a:spcPct val="0"/>
      </a:spcAft>
      <a:defRPr kumimoji="1" kern="1200">
        <a:solidFill>
          <a:schemeClr val="tx1"/>
        </a:solidFill>
        <a:latin typeface="Arial" panose="020B0604020202020204" pitchFamily="34" charset="0"/>
        <a:ea typeface="PMingLiU" charset="-120"/>
        <a:cs typeface="+mn-cs"/>
      </a:defRPr>
    </a:lvl4pPr>
    <a:lvl5pPr marL="1828800" lvl="4" algn="l" rtl="0" fontAlgn="base">
      <a:spcBef>
        <a:spcPct val="0"/>
      </a:spcBef>
      <a:spcAft>
        <a:spcPct val="0"/>
      </a:spcAft>
      <a:defRPr kumimoji="1" kern="1200">
        <a:solidFill>
          <a:schemeClr val="tx1"/>
        </a:solidFill>
        <a:latin typeface="Arial" panose="020B0604020202020204" pitchFamily="34" charset="0"/>
        <a:ea typeface="PMingLiU" charset="-120"/>
        <a:cs typeface="+mn-cs"/>
      </a:defRPr>
    </a:lvl5pPr>
    <a:lvl6pPr marL="2286000" lvl="5" algn="l" defTabSz="914400" rtl="0" eaLnBrk="1" latinLnBrk="0" hangingPunct="1">
      <a:defRPr kumimoji="1" kern="1200">
        <a:solidFill>
          <a:schemeClr val="tx1"/>
        </a:solidFill>
        <a:latin typeface="Arial" panose="020B0604020202020204" pitchFamily="34" charset="0"/>
        <a:ea typeface="PMingLiU" charset="-120"/>
        <a:cs typeface="+mn-cs"/>
      </a:defRPr>
    </a:lvl6pPr>
    <a:lvl7pPr marL="2743200" lvl="6" algn="l" defTabSz="914400" rtl="0" eaLnBrk="1" latinLnBrk="0" hangingPunct="1">
      <a:defRPr kumimoji="1" kern="1200">
        <a:solidFill>
          <a:schemeClr val="tx1"/>
        </a:solidFill>
        <a:latin typeface="Arial" panose="020B0604020202020204" pitchFamily="34" charset="0"/>
        <a:ea typeface="PMingLiU" charset="-120"/>
        <a:cs typeface="+mn-cs"/>
      </a:defRPr>
    </a:lvl7pPr>
    <a:lvl8pPr marL="3200400" lvl="7" algn="l" defTabSz="914400" rtl="0" eaLnBrk="1" latinLnBrk="0" hangingPunct="1">
      <a:defRPr kumimoji="1" kern="1200">
        <a:solidFill>
          <a:schemeClr val="tx1"/>
        </a:solidFill>
        <a:latin typeface="Arial" panose="020B0604020202020204" pitchFamily="34" charset="0"/>
        <a:ea typeface="PMingLiU" charset="-120"/>
        <a:cs typeface="+mn-cs"/>
      </a:defRPr>
    </a:lvl8pPr>
    <a:lvl9pPr marL="3657600" lvl="8" algn="l" defTabSz="914400" rtl="0" eaLnBrk="1" latinLnBrk="0" hangingPunct="1">
      <a:defRPr kumimoji="1" kern="1200">
        <a:solidFill>
          <a:schemeClr val="tx1"/>
        </a:solidFill>
        <a:latin typeface="Arial" panose="020B0604020202020204" pitchFamily="34" charset="0"/>
        <a:ea typeface="PMingLiU" charset="-120"/>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10">
          <p15:clr>
            <a:srgbClr val="000000"/>
          </p15:clr>
        </p15:guide>
        <p15:guide id="2" pos="285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snapToGrid="0">
      <p:cViewPr varScale="1">
        <p:scale>
          <a:sx n="86" d="100"/>
          <a:sy n="86" d="100"/>
        </p:scale>
        <p:origin x="-1086" y="-90"/>
      </p:cViewPr>
      <p:guideLst>
        <p:guide orient="horz" pos="2110"/>
        <p:guide pos="285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12"/>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99012"/>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EA7F48EB-6706-4EF4-B66F-E7827E1A77E4}" type="datetimeFigureOut">
              <a:rPr lang="zh-CN" altLang="en-US"/>
              <a:pPr>
                <a:defRPr/>
              </a:pPr>
              <a:t>2018/8/2</a:t>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77AC436C-EC2F-4A83-8022-9D403E3B3FE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idx="2"/>
          </p:nvPr>
        </p:nvSpPr>
        <p:spPr bwMode="auto">
          <a:noFill/>
          <a:ln>
            <a:solidFill>
              <a:srgbClr val="000000"/>
            </a:solidFill>
            <a:miter lim="800000"/>
          </a:ln>
        </p:spPr>
      </p:sp>
      <p:sp>
        <p:nvSpPr>
          <p:cNvPr id="19458" name="文本占位符 2"/>
          <p:cNvSpPr>
            <a:spLocks noGrp="1"/>
          </p:cNvSpPr>
          <p:nvPr>
            <p:ph type="body" idx="3"/>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77AC436C-EC2F-4A83-8022-9D403E3B3FE1}" type="slidenum">
              <a:rPr lang="zh-CN" altLang="en-US" smtClean="0"/>
              <a:pPr>
                <a:defRPr/>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75CB427-CA1A-43D9-A8A8-350ABEA4EB15}" type="datetimeFigureOut">
              <a:rPr lang="zh-TW" altLang="en-US"/>
              <a:pPr>
                <a:defRPr/>
              </a:pPr>
              <a:t>2018/8/2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7330426-B892-477E-B49C-F0C7FA6BFCC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4B2B6D4-0D6C-41DC-A7A4-BE1F0BBD53FC}" type="datetimeFigureOut">
              <a:rPr lang="zh-TW" altLang="en-US"/>
              <a:pPr>
                <a:defRPr/>
              </a:pPr>
              <a:t>2018/8/2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309E24E-96B6-4A75-BA06-DB4439C50917}"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B940AFE-EBD2-40D1-B3FA-A1BFFBA10BF0}" type="datetimeFigureOut">
              <a:rPr lang="zh-TW" altLang="en-US"/>
              <a:pPr>
                <a:defRPr/>
              </a:pPr>
              <a:t>2018/8/2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3257909-F5AB-4F2A-8102-4E74A869E8AD}"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59516AA-1EA7-4EA8-A1DF-B17548159120}" type="datetimeFigureOut">
              <a:rPr lang="zh-TW" altLang="en-US"/>
              <a:pPr>
                <a:defRPr/>
              </a:pPr>
              <a:t>2018/8/2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8039589-FFB8-40DF-8124-8A93837F189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09EC733-B654-4757-A2E8-0FD186B797A4}" type="datetimeFigureOut">
              <a:rPr lang="zh-TW" altLang="en-US"/>
              <a:pPr>
                <a:defRPr/>
              </a:pPr>
              <a:t>2018/8/2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D469FDD-0BED-4D5A-AC4F-021DE348EF36}"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5157ED58-692E-4A66-8761-15DE1B7BCD07}" type="datetimeFigureOut">
              <a:rPr lang="zh-TW" altLang="en-US"/>
              <a:pPr>
                <a:defRPr/>
              </a:pPr>
              <a:t>2018/8/2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C737EE3-3857-4FEA-AAD2-F47FCF854462}"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F8A60589-584A-4599-8A9C-A633BDF83041}" type="datetimeFigureOut">
              <a:rPr lang="zh-TW" altLang="en-US"/>
              <a:pPr>
                <a:defRPr/>
              </a:pPr>
              <a:t>2018/8/2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63E6B40-9A48-4231-925B-98EADBFAB289}"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14BD516-7763-4EDE-B545-2F8A6EAB0AD4}" type="datetimeFigureOut">
              <a:rPr lang="zh-TW" altLang="en-US"/>
              <a:pPr>
                <a:defRPr/>
              </a:pPr>
              <a:t>2018/8/2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EB71F49-E27D-43E5-A845-ACDA89D7564A}"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5CED1F4-4C93-42E2-8C2B-4FA709641E06}" type="datetimeFigureOut">
              <a:rPr lang="zh-TW" altLang="en-US"/>
              <a:pPr>
                <a:defRPr/>
              </a:pPr>
              <a:t>2018/8/2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6851D9E0-9BCA-4B74-9FEC-5CB75DF16185}"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088419B-1322-4DA4-851C-048087D526C1}" type="datetimeFigureOut">
              <a:rPr lang="zh-TW" altLang="en-US"/>
              <a:pPr>
                <a:defRPr/>
              </a:pPr>
              <a:t>2018/8/2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0CE2112-511E-4420-9CE5-830FA503AA78}"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ADD4BD6-3855-4620-BEED-8AE1B7BD767C}" type="datetimeFigureOut">
              <a:rPr lang="zh-TW" altLang="en-US"/>
              <a:pPr>
                <a:defRPr/>
              </a:pPr>
              <a:t>2018/8/2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DB75078-72A5-4F08-B6A1-9B55F12090EB}"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902C1137-7258-48D0-A295-ED85FF0E5CC4}" type="datetimeFigureOut">
              <a:rPr lang="zh-TW" altLang="en-US"/>
              <a:pPr>
                <a:defRPr/>
              </a:pPr>
              <a:t>2018/8/2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BEE2DC34-892B-400E-A34C-4E62838A27E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PMingLiU" charset="-120"/>
        </a:defRPr>
      </a:lvl2pPr>
      <a:lvl3pPr algn="ctr" rtl="0" fontAlgn="base">
        <a:spcBef>
          <a:spcPct val="0"/>
        </a:spcBef>
        <a:spcAft>
          <a:spcPct val="0"/>
        </a:spcAft>
        <a:defRPr sz="4400">
          <a:solidFill>
            <a:schemeClr val="tx1"/>
          </a:solidFill>
          <a:latin typeface="Calibri" panose="020F0502020204030204" pitchFamily="34" charset="0"/>
          <a:ea typeface="PMingLiU" charset="-120"/>
        </a:defRPr>
      </a:lvl3pPr>
      <a:lvl4pPr algn="ctr" rtl="0" fontAlgn="base">
        <a:spcBef>
          <a:spcPct val="0"/>
        </a:spcBef>
        <a:spcAft>
          <a:spcPct val="0"/>
        </a:spcAft>
        <a:defRPr sz="4400">
          <a:solidFill>
            <a:schemeClr val="tx1"/>
          </a:solidFill>
          <a:latin typeface="Calibri" panose="020F0502020204030204" pitchFamily="34" charset="0"/>
          <a:ea typeface="PMingLiU" charset="-120"/>
        </a:defRPr>
      </a:lvl4pPr>
      <a:lvl5pPr algn="ctr" rtl="0" fontAlgn="base">
        <a:spcBef>
          <a:spcPct val="0"/>
        </a:spcBef>
        <a:spcAft>
          <a:spcPct val="0"/>
        </a:spcAft>
        <a:defRPr sz="4400">
          <a:solidFill>
            <a:schemeClr val="tx1"/>
          </a:solidFill>
          <a:latin typeface="Calibri" panose="020F0502020204030204" pitchFamily="34" charset="0"/>
          <a:ea typeface="PMingLiU" charset="-120"/>
        </a:defRPr>
      </a:lvl5pPr>
      <a:lvl6pPr marL="457200" algn="ctr" rtl="0" fontAlgn="base">
        <a:spcBef>
          <a:spcPct val="0"/>
        </a:spcBef>
        <a:spcAft>
          <a:spcPct val="0"/>
        </a:spcAft>
        <a:defRPr sz="4400">
          <a:solidFill>
            <a:schemeClr val="tx1"/>
          </a:solidFill>
          <a:latin typeface="Calibri" panose="020F0502020204030204" pitchFamily="34" charset="0"/>
          <a:ea typeface="PMingLiU" charset="-120"/>
        </a:defRPr>
      </a:lvl6pPr>
      <a:lvl7pPr marL="914400" algn="ctr" rtl="0" fontAlgn="base">
        <a:spcBef>
          <a:spcPct val="0"/>
        </a:spcBef>
        <a:spcAft>
          <a:spcPct val="0"/>
        </a:spcAft>
        <a:defRPr sz="4400">
          <a:solidFill>
            <a:schemeClr val="tx1"/>
          </a:solidFill>
          <a:latin typeface="Calibri" panose="020F0502020204030204" pitchFamily="34" charset="0"/>
          <a:ea typeface="PMingLiU" charset="-120"/>
        </a:defRPr>
      </a:lvl7pPr>
      <a:lvl8pPr marL="1371600" algn="ctr" rtl="0" fontAlgn="base">
        <a:spcBef>
          <a:spcPct val="0"/>
        </a:spcBef>
        <a:spcAft>
          <a:spcPct val="0"/>
        </a:spcAft>
        <a:defRPr sz="4400">
          <a:solidFill>
            <a:schemeClr val="tx1"/>
          </a:solidFill>
          <a:latin typeface="Calibri" panose="020F0502020204030204" pitchFamily="34" charset="0"/>
          <a:ea typeface="PMingLiU" charset="-120"/>
        </a:defRPr>
      </a:lvl8pPr>
      <a:lvl9pPr marL="1828800" algn="ctr" rtl="0" fontAlgn="base">
        <a:spcBef>
          <a:spcPct val="0"/>
        </a:spcBef>
        <a:spcAft>
          <a:spcPct val="0"/>
        </a:spcAft>
        <a:defRPr sz="4400">
          <a:solidFill>
            <a:schemeClr val="tx1"/>
          </a:solidFill>
          <a:latin typeface="Calibri" panose="020F0502020204030204" pitchFamily="34" charset="0"/>
          <a:ea typeface="PMingLiU" charset="-12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845"/>
        <p:cNvGrpSpPr/>
        <p:nvPr/>
      </p:nvGrpSpPr>
      <p:grpSpPr>
        <a:xfrm>
          <a:off x="0" y="0"/>
          <a:ext cx="0" cy="0"/>
          <a:chOff x="0" y="0"/>
          <a:chExt cx="0" cy="0"/>
        </a:xfrm>
      </p:grpSpPr>
      <p:sp>
        <p:nvSpPr>
          <p:cNvPr id="35846" name="Shape 3584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35847" name="Shape 35847" descr="sy-08.jpg"/>
          <p:cNvPicPr preferRelativeResize="0"/>
          <p:nvPr/>
        </p:nvPicPr>
        <p:blipFill rotWithShape="1">
          <a:blip r:embed="rId3">
            <a:alphaModFix/>
          </a:blip>
          <a:srcRect/>
          <a:stretch/>
        </p:blipFill>
        <p:spPr>
          <a:xfrm>
            <a:off x="0" y="1"/>
            <a:ext cx="9143998" cy="7078000"/>
          </a:xfrm>
          <a:prstGeom prst="rect">
            <a:avLst/>
          </a:prstGeom>
          <a:noFill/>
          <a:ln>
            <a:noFill/>
          </a:ln>
        </p:spPr>
      </p:pic>
      <p:sp>
        <p:nvSpPr>
          <p:cNvPr id="35848" name="Shape 35848"/>
          <p:cNvSpPr txBox="1"/>
          <p:nvPr/>
        </p:nvSpPr>
        <p:spPr>
          <a:xfrm>
            <a:off x="2867660" y="6015990"/>
            <a:ext cx="3553500" cy="829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altLang="zh-TW" sz="2400" b="1" i="0" u="none" strike="noStrike" cap="none" smtClean="0">
                <a:solidFill>
                  <a:schemeClr val="dk1"/>
                </a:solidFill>
                <a:effectLst>
                  <a:outerShdw blurRad="38100" dist="19050" dir="2700000" algn="tl" rotWithShape="0">
                    <a:srgbClr val="000000">
                      <a:alpha val="40000"/>
                    </a:srgbClr>
                  </a:outerShdw>
                </a:effectLst>
                <a:latin typeface="Arial"/>
                <a:ea typeface="Arial"/>
                <a:cs typeface="Arial"/>
                <a:sym typeface="Arial"/>
              </a:rPr>
              <a:t>TWFB</a:t>
            </a:r>
            <a:r>
              <a:rPr lang="zh-TW" altLang="en-US" sz="2400" b="1" i="0" u="none" strike="noStrike" cap="none" smtClean="0">
                <a:solidFill>
                  <a:schemeClr val="dk1"/>
                </a:solidFill>
                <a:effectLst>
                  <a:outerShdw blurRad="38100" dist="19050" dir="2700000" algn="tl" rotWithShape="0">
                    <a:srgbClr val="000000">
                      <a:alpha val="40000"/>
                    </a:srgbClr>
                  </a:outerShdw>
                </a:effectLst>
                <a:latin typeface="Arial"/>
                <a:ea typeface="Arial"/>
                <a:cs typeface="Arial"/>
                <a:sym typeface="Arial"/>
              </a:rPr>
              <a:t>主題館展覽時間</a:t>
            </a:r>
            <a:endParaRPr sz="2400" b="1" i="0" u="none" strike="noStrike" cap="none">
              <a:solidFill>
                <a:schemeClr val="dk1"/>
              </a:solidFill>
              <a:effectLst>
                <a:outerShdw blurRad="38100" dist="19050" dir="2700000" algn="tl" rotWithShape="0">
                  <a:srgbClr val="000000">
                    <a:alpha val="40000"/>
                  </a:srgbClr>
                </a:outerShdw>
              </a:effectLst>
              <a:latin typeface="Arial"/>
              <a:ea typeface="Arial"/>
              <a:cs typeface="Arial"/>
              <a:sym typeface="Arial"/>
            </a:endParaRPr>
          </a:p>
          <a:p>
            <a:pPr marL="0" marR="0" lvl="0" indent="0" algn="ctr" rtl="0">
              <a:spcBef>
                <a:spcPts val="0"/>
              </a:spcBef>
              <a:spcAft>
                <a:spcPts val="0"/>
              </a:spcAft>
              <a:buClr>
                <a:schemeClr val="dk1"/>
              </a:buClr>
              <a:buSzPts val="2400"/>
              <a:buFont typeface="Arial"/>
              <a:buNone/>
            </a:pPr>
            <a:r>
              <a:rPr lang="zh-CN" sz="2400" b="0" i="0" u="none" strike="noStrike" cap="none">
                <a:solidFill>
                  <a:schemeClr val="dk1"/>
                </a:solidFill>
                <a:effectLst>
                  <a:outerShdw blurRad="38100" dist="19050" dir="2700000" algn="tl" rotWithShape="0">
                    <a:srgbClr val="000000">
                      <a:alpha val="40000"/>
                    </a:srgbClr>
                  </a:outerShdw>
                </a:effectLst>
                <a:latin typeface="Arial"/>
                <a:ea typeface="Arial"/>
                <a:cs typeface="Arial"/>
                <a:sym typeface="Arial"/>
              </a:rPr>
              <a:t>2018-11-03-05</a:t>
            </a:r>
            <a:r>
              <a:rPr lang="zh-CN" sz="2400" b="1" i="0" u="none" strike="noStrike" cap="none">
                <a:solidFill>
                  <a:schemeClr val="dk1"/>
                </a:solidFill>
                <a:effectLst>
                  <a:outerShdw blurRad="38100" dist="19050" dir="2700000" algn="tl" rotWithShape="0">
                    <a:srgbClr val="000000">
                      <a:alpha val="40000"/>
                    </a:srgbClr>
                  </a:outerShdw>
                </a:effectLst>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 17"/>
          <p:cNvGrpSpPr/>
          <p:nvPr/>
        </p:nvGrpSpPr>
        <p:grpSpPr>
          <a:xfrm>
            <a:off x="4605946" y="1002619"/>
            <a:ext cx="1975829" cy="350284"/>
            <a:chOff x="6141262" y="959211"/>
            <a:chExt cx="2634438" cy="467045"/>
          </a:xfrm>
        </p:grpSpPr>
        <p:sp>
          <p:nvSpPr>
            <p:cNvPr id="49" name="TextBox 7"/>
            <p:cNvSpPr>
              <a:spLocks noChangeArrowheads="1"/>
            </p:cNvSpPr>
            <p:nvPr/>
          </p:nvSpPr>
          <p:spPr bwMode="auto">
            <a:xfrm>
              <a:off x="6295664" y="1038845"/>
              <a:ext cx="2325634" cy="307340"/>
            </a:xfrm>
            <a:prstGeom prst="rect">
              <a:avLst/>
            </a:prstGeom>
            <a:noFill/>
            <a:ln>
              <a:noFill/>
            </a:ln>
            <a:effectLst/>
          </p:spPr>
          <p:txBody>
            <a:bodyPr wrap="square" lIns="0" tIns="0" rIns="0" bIns="0">
              <a:spAutoFit/>
            </a:bodyPr>
            <a:lstStyle/>
            <a:p>
              <a:r>
                <a:rPr lang="zh-TW" altLang="en-US" sz="1500" b="1" smtClean="0">
                  <a:latin typeface="微软雅黑" panose="020B0503020204020204" charset="-122"/>
                  <a:ea typeface="微软雅黑" panose="020B0503020204020204" charset="-122"/>
                </a:rPr>
                <a:t>中藥材基地交流大會</a:t>
              </a:r>
              <a:endParaRPr lang="zh-CN" altLang="zh-CN" sz="1500" dirty="0">
                <a:latin typeface="微软雅黑" panose="020B0503020204020204" charset="-122"/>
                <a:ea typeface="微软雅黑" panose="020B0503020204020204" charset="-122"/>
              </a:endParaRPr>
            </a:p>
          </p:txBody>
        </p:sp>
        <p:sp>
          <p:nvSpPr>
            <p:cNvPr id="50" name="圆角矩形 49"/>
            <p:cNvSpPr/>
            <p:nvPr/>
          </p:nvSpPr>
          <p:spPr>
            <a:xfrm>
              <a:off x="6141262" y="959211"/>
              <a:ext cx="2634438" cy="467045"/>
            </a:xfrm>
            <a:prstGeom prst="roundRect">
              <a:avLst>
                <a:gd name="adj" fmla="val 50000"/>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Text Box 4"/>
          <p:cNvSpPr txBox="1">
            <a:spLocks noChangeArrowheads="1"/>
          </p:cNvSpPr>
          <p:nvPr/>
        </p:nvSpPr>
        <p:spPr bwMode="auto">
          <a:xfrm>
            <a:off x="2357006" y="958469"/>
            <a:ext cx="1548765" cy="437515"/>
          </a:xfrm>
          <a:prstGeom prst="rect">
            <a:avLst/>
          </a:prstGeom>
          <a:noFill/>
          <a:ln>
            <a:noFill/>
          </a:ln>
          <a:effectLst/>
        </p:spPr>
        <p:txBody>
          <a:bodyPr wrap="square" lIns="68580" tIns="34290" rIns="68580" bIns="34290">
            <a:spAutoFit/>
          </a:bodyPr>
          <a:lstStyle/>
          <a:p>
            <a:pPr algn="ctr" fontAlgn="base">
              <a:spcBef>
                <a:spcPct val="0"/>
              </a:spcBef>
              <a:spcAft>
                <a:spcPct val="0"/>
              </a:spcAft>
              <a:buFont typeface="Arial" panose="020B0604020202020204" pitchFamily="34" charset="0"/>
              <a:buNone/>
            </a:pPr>
            <a:r>
              <a:rPr lang="zh-CN" altLang="en-US" sz="2400" b="1" smtClean="0">
                <a:solidFill>
                  <a:srgbClr val="4F2600"/>
                </a:solidFill>
                <a:latin typeface="微软雅黑" panose="020B0503020204020204" charset="-122"/>
                <a:ea typeface="微软雅黑" panose="020B0503020204020204" charset="-122"/>
                <a:sym typeface="微软雅黑" panose="020B0503020204020204" charset="-122"/>
              </a:rPr>
              <a:t>論壇安排</a:t>
            </a:r>
            <a:endParaRPr lang="en-US" altLang="zh-CN" sz="2400" b="1" dirty="0">
              <a:solidFill>
                <a:srgbClr val="4F2600"/>
              </a:solidFill>
              <a:latin typeface="微软雅黑" panose="020B0503020204020204" charset="-122"/>
              <a:ea typeface="微软雅黑" panose="020B0503020204020204" charset="-122"/>
              <a:sym typeface="微软雅黑" panose="020B0503020204020204" charset="-122"/>
            </a:endParaRPr>
          </a:p>
        </p:txBody>
      </p:sp>
      <p:sp>
        <p:nvSpPr>
          <p:cNvPr id="37" name="矩形 36"/>
          <p:cNvSpPr/>
          <p:nvPr/>
        </p:nvSpPr>
        <p:spPr>
          <a:xfrm>
            <a:off x="3820046" y="1160616"/>
            <a:ext cx="704850" cy="3428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zh-CN" altLang="en-US"/>
          </a:p>
        </p:txBody>
      </p:sp>
      <p:sp>
        <p:nvSpPr>
          <p:cNvPr id="14" name="文本框 13"/>
          <p:cNvSpPr txBox="1"/>
          <p:nvPr/>
        </p:nvSpPr>
        <p:spPr>
          <a:xfrm>
            <a:off x="424451" y="2633225"/>
            <a:ext cx="3887346" cy="284693"/>
          </a:xfrm>
          <a:prstGeom prst="rect">
            <a:avLst/>
          </a:prstGeom>
          <a:noFill/>
        </p:spPr>
        <p:txBody>
          <a:bodyPr wrap="none" lIns="68580" tIns="34290" rIns="68580" bIns="34290" rtlCol="0">
            <a:spAutoFit/>
          </a:bodyPr>
          <a:lstStyle/>
          <a:p>
            <a:r>
              <a:rPr lang="en-US" altLang="zh-TW" sz="1400" spc="98" smtClean="0">
                <a:latin typeface="微软雅黑" panose="020B0503020204020204" charset="-122"/>
                <a:ea typeface="微软雅黑" panose="020B0503020204020204" charset="-122"/>
              </a:rPr>
              <a:t>※ </a:t>
            </a:r>
            <a:r>
              <a:rPr lang="zh-TW" altLang="en-US" sz="1400" spc="98" smtClean="0">
                <a:latin typeface="微软雅黑" panose="020B0503020204020204" charset="-122"/>
                <a:ea typeface="微软雅黑" panose="020B0503020204020204" charset="-122"/>
              </a:rPr>
              <a:t>第六屆中藥材基地共建共用聯盟交流大會</a:t>
            </a:r>
            <a:r>
              <a:rPr lang="zh-CN" altLang="zh-CN" sz="1400" spc="98" smtClean="0"/>
              <a:t> </a:t>
            </a:r>
            <a:endParaRPr kumimoji="1" lang="zh-CN" altLang="en-US" sz="1400" spc="98" dirty="0"/>
          </a:p>
        </p:txBody>
      </p:sp>
      <p:sp>
        <p:nvSpPr>
          <p:cNvPr id="15" name="文本框 14"/>
          <p:cNvSpPr txBox="1"/>
          <p:nvPr/>
        </p:nvSpPr>
        <p:spPr>
          <a:xfrm>
            <a:off x="424451" y="3782376"/>
            <a:ext cx="2941254" cy="777136"/>
          </a:xfrm>
          <a:prstGeom prst="rect">
            <a:avLst/>
          </a:prstGeom>
          <a:noFill/>
        </p:spPr>
        <p:txBody>
          <a:bodyPr wrap="none" lIns="68580" tIns="34290" rIns="68580" bIns="34290" rtlCol="0">
            <a:spAutoFit/>
          </a:bodyPr>
          <a:lstStyle/>
          <a:p>
            <a:r>
              <a:rPr lang="en-US" altLang="zh-TW" sz="1400" spc="98" smtClean="0">
                <a:latin typeface="微软雅黑" panose="020B0503020204020204" charset="-122"/>
                <a:ea typeface="微软雅黑" panose="020B0503020204020204" charset="-122"/>
              </a:rPr>
              <a:t>※ </a:t>
            </a:r>
            <a:r>
              <a:rPr lang="zh-TW" altLang="en-US" sz="1400" spc="98" smtClean="0">
                <a:latin typeface="微软雅黑" panose="020B0503020204020204" charset="-122"/>
                <a:ea typeface="微软雅黑" panose="020B0503020204020204" charset="-122"/>
              </a:rPr>
              <a:t>炎帝神農中藥論壇</a:t>
            </a:r>
            <a:endParaRPr lang="zh-CN" altLang="zh-CN" sz="1400" spc="98" dirty="0">
              <a:latin typeface="微软雅黑" panose="020B0503020204020204" charset="-122"/>
              <a:ea typeface="微软雅黑" panose="020B0503020204020204" charset="-122"/>
            </a:endParaRPr>
          </a:p>
          <a:p>
            <a:r>
              <a:rPr lang="en-US" altLang="zh-TW" sz="1400" spc="98" smtClean="0">
                <a:latin typeface="微软雅黑" panose="020B0503020204020204" charset="-122"/>
                <a:ea typeface="微软雅黑" panose="020B0503020204020204" charset="-122"/>
              </a:rPr>
              <a:t>※ </a:t>
            </a:r>
            <a:r>
              <a:rPr lang="zh-TW" altLang="en-US" sz="1400" spc="98" smtClean="0">
                <a:latin typeface="微软雅黑" panose="020B0503020204020204" charset="-122"/>
                <a:ea typeface="微软雅黑" panose="020B0503020204020204" charset="-122"/>
              </a:rPr>
              <a:t>智慧中醫藥論壇</a:t>
            </a:r>
            <a:endParaRPr lang="zh-CN" altLang="zh-CN" sz="1400" spc="98" dirty="0">
              <a:latin typeface="微软雅黑" panose="020B0503020204020204" charset="-122"/>
              <a:ea typeface="微软雅黑" panose="020B0503020204020204" charset="-122"/>
            </a:endParaRPr>
          </a:p>
          <a:p>
            <a:r>
              <a:rPr lang="en-US" altLang="zh-TW" sz="1400" spc="98" smtClean="0">
                <a:latin typeface="微软雅黑" panose="020B0503020204020204" charset="-122"/>
                <a:ea typeface="微软雅黑" panose="020B0503020204020204" charset="-122"/>
              </a:rPr>
              <a:t>※ </a:t>
            </a:r>
            <a:r>
              <a:rPr lang="zh-TW" altLang="en-US" sz="1400" spc="98" smtClean="0">
                <a:latin typeface="微软雅黑" panose="020B0503020204020204" charset="-122"/>
                <a:ea typeface="微软雅黑" panose="020B0503020204020204" charset="-122"/>
              </a:rPr>
              <a:t>第四屆藥材產業發展縣長論壇</a:t>
            </a:r>
            <a:r>
              <a:rPr lang="zh-CN" altLang="zh-CN" spc="98" smtClean="0"/>
              <a:t> </a:t>
            </a:r>
            <a:endParaRPr kumimoji="1" lang="zh-CN" altLang="en-US" spc="98" dirty="0"/>
          </a:p>
        </p:txBody>
      </p:sp>
      <p:sp>
        <p:nvSpPr>
          <p:cNvPr id="16" name="文本框 15"/>
          <p:cNvSpPr txBox="1"/>
          <p:nvPr/>
        </p:nvSpPr>
        <p:spPr>
          <a:xfrm>
            <a:off x="4328160" y="2326005"/>
            <a:ext cx="4436745" cy="4161790"/>
          </a:xfrm>
          <a:prstGeom prst="rect">
            <a:avLst/>
          </a:prstGeom>
          <a:noFill/>
        </p:spPr>
        <p:txBody>
          <a:bodyPr wrap="square" lIns="68580" tIns="34290" rIns="68580" bIns="34290" rtlCol="0">
            <a:spAutoFit/>
          </a:bodyPr>
          <a:lstStyle/>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中藥材基地共建共用交流大會主論壇（開幕式及主報告）</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en-US" altLang="zh-TW" sz="1400" spc="98" smtClean="0">
                <a:latin typeface="微软雅黑" panose="020B0503020204020204" charset="-122"/>
                <a:ea typeface="微软雅黑" panose="020B0503020204020204" charset="-122"/>
              </a:rPr>
              <a:t>2018</a:t>
            </a:r>
            <a:r>
              <a:rPr lang="zh-TW" altLang="en-US" sz="1400" spc="98" smtClean="0">
                <a:latin typeface="微软雅黑" panose="020B0503020204020204" charset="-122"/>
                <a:ea typeface="微软雅黑" panose="020B0503020204020204" charset="-122"/>
              </a:rPr>
              <a:t>年中藥材行業資訊及技術動態發佈峰會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en-US" altLang="zh-TW" sz="1400" spc="98" smtClean="0">
                <a:latin typeface="微软雅黑" panose="020B0503020204020204" charset="-122"/>
                <a:ea typeface="微软雅黑" panose="020B0503020204020204" charset="-122"/>
              </a:rPr>
              <a:t>2017-2018</a:t>
            </a:r>
            <a:r>
              <a:rPr lang="zh-TW" altLang="en-US" sz="1400" spc="98" smtClean="0">
                <a:latin typeface="微软雅黑" panose="020B0503020204020204" charset="-122"/>
                <a:ea typeface="微软雅黑" panose="020B0503020204020204" charset="-122"/>
              </a:rPr>
              <a:t>年度中藥材基地共建共用聯盟盟員會議</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en-US" altLang="zh-TW" sz="1400" spc="98" smtClean="0">
                <a:latin typeface="微软雅黑" panose="020B0503020204020204" charset="-122"/>
                <a:ea typeface="微软雅黑" panose="020B0503020204020204" charset="-122"/>
              </a:rPr>
              <a:t>《</a:t>
            </a:r>
            <a:r>
              <a:rPr lang="zh-TW" altLang="en-US" sz="1400" spc="98" smtClean="0">
                <a:latin typeface="微软雅黑" panose="020B0503020204020204" charset="-122"/>
                <a:ea typeface="微软雅黑" panose="020B0503020204020204" charset="-122"/>
              </a:rPr>
              <a:t>中藥材</a:t>
            </a:r>
            <a:r>
              <a:rPr lang="en-US" altLang="zh-TW" sz="1400" spc="98" smtClean="0">
                <a:latin typeface="微软雅黑" panose="020B0503020204020204" charset="-122"/>
                <a:ea typeface="微软雅黑" panose="020B0503020204020204" charset="-122"/>
              </a:rPr>
              <a:t>》</a:t>
            </a:r>
            <a:r>
              <a:rPr lang="zh-TW" altLang="en-US" sz="1400" spc="98" smtClean="0">
                <a:latin typeface="微软雅黑" panose="020B0503020204020204" charset="-122"/>
                <a:ea typeface="微软雅黑" panose="020B0503020204020204" charset="-122"/>
              </a:rPr>
              <a:t>雜誌編委會會議</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中藥材基地共建共用聯盟醫院藥房專業委員會第三屆年會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中藥材基地共建共用聯盟國醫堂館專業委員會第二屆年會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中藥農工企業對接會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中藥農科對接會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中藥材基地建設與扶貧專題會議</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結合中藥材新版</a:t>
            </a:r>
            <a:r>
              <a:rPr lang="en-US" altLang="zh-TW" sz="1400" spc="98" smtClean="0">
                <a:latin typeface="微软雅黑" panose="020B0503020204020204" charset="-122"/>
                <a:ea typeface="微软雅黑" panose="020B0503020204020204" charset="-122"/>
              </a:rPr>
              <a:t>GAP</a:t>
            </a:r>
            <a:r>
              <a:rPr lang="zh-TW" altLang="en-US" sz="1400" spc="98" smtClean="0">
                <a:latin typeface="微软雅黑" panose="020B0503020204020204" charset="-122"/>
                <a:ea typeface="微软雅黑" panose="020B0503020204020204" charset="-122"/>
              </a:rPr>
              <a:t>的實施完善</a:t>
            </a:r>
            <a:r>
              <a:rPr lang="en-US" altLang="zh-TW" sz="1400" spc="98" smtClean="0">
                <a:latin typeface="微软雅黑" panose="020B0503020204020204" charset="-122"/>
                <a:ea typeface="微软雅黑" panose="020B0503020204020204" charset="-122"/>
              </a:rPr>
              <a:t>SOP</a:t>
            </a:r>
            <a:r>
              <a:rPr lang="zh-TW" altLang="en-US" sz="1400" spc="98" smtClean="0">
                <a:latin typeface="微软雅黑" panose="020B0503020204020204" charset="-122"/>
                <a:ea typeface="微软雅黑" panose="020B0503020204020204" charset="-122"/>
              </a:rPr>
              <a:t>及農業企業管理的交流與探討</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炎帝神農中藥論壇（中藥企業家峰會）</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中國醫學科學院藥用植物研究所</a:t>
            </a:r>
            <a:r>
              <a:rPr lang="en-US" altLang="zh-TW" sz="1400" spc="98" smtClean="0">
                <a:latin typeface="微软雅黑" panose="020B0503020204020204" charset="-122"/>
                <a:ea typeface="微软雅黑" panose="020B0503020204020204" charset="-122"/>
              </a:rPr>
              <a:t>2018</a:t>
            </a:r>
            <a:r>
              <a:rPr lang="zh-TW" altLang="en-US" sz="1400" spc="98" smtClean="0">
                <a:latin typeface="微软雅黑" panose="020B0503020204020204" charset="-122"/>
                <a:ea typeface="微软雅黑" panose="020B0503020204020204" charset="-122"/>
              </a:rPr>
              <a:t>年度藥植論壇</a:t>
            </a:r>
            <a:endParaRPr lang="zh-CN" altLang="zh-CN" sz="1400" spc="98" dirty="0">
              <a:latin typeface="微软雅黑" panose="020B0503020204020204" charset="-122"/>
              <a:ea typeface="微软雅黑" panose="020B0503020204020204" charset="-122"/>
            </a:endParaRPr>
          </a:p>
          <a:p>
            <a:pPr marL="285750" indent="-285750" algn="l">
              <a:buFont typeface="Wingdings" panose="05000000000000000000" charset="0"/>
              <a:buChar char="u"/>
            </a:pPr>
            <a:r>
              <a:rPr lang="zh-TW" altLang="en-US" sz="1400" spc="98" smtClean="0">
                <a:latin typeface="微软雅黑" panose="020B0503020204020204" charset="-122"/>
                <a:ea typeface="微软雅黑" panose="020B0503020204020204" charset="-122"/>
              </a:rPr>
              <a:t>中藥材生產“三無一全”交流</a:t>
            </a:r>
            <a:endParaRPr lang="zh-CN" altLang="zh-CN" sz="1400" spc="98" dirty="0">
              <a:latin typeface="微软雅黑" panose="020B0503020204020204" charset="-122"/>
              <a:ea typeface="微软雅黑" panose="020B0503020204020204" charset="-122"/>
            </a:endParaRPr>
          </a:p>
        </p:txBody>
      </p:sp>
      <p:pic>
        <p:nvPicPr>
          <p:cNvPr id="2" name="图片 1" descr="icon2-红.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4451" y="1895458"/>
            <a:ext cx="1798320" cy="518160"/>
          </a:xfrm>
          <a:prstGeom prst="rect">
            <a:avLst/>
          </a:prstGeom>
        </p:spPr>
      </p:pic>
      <p:pic>
        <p:nvPicPr>
          <p:cNvPr id="8" name="图片 7" descr="icon2-棕.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4451" y="3162026"/>
            <a:ext cx="1798320" cy="518160"/>
          </a:xfrm>
          <a:prstGeom prst="rect">
            <a:avLst/>
          </a:prstGeom>
        </p:spPr>
      </p:pic>
      <p:sp>
        <p:nvSpPr>
          <p:cNvPr id="3" name="文本框 2"/>
          <p:cNvSpPr txBox="1"/>
          <p:nvPr/>
        </p:nvSpPr>
        <p:spPr>
          <a:xfrm>
            <a:off x="4318635" y="1895475"/>
            <a:ext cx="2441575" cy="368300"/>
          </a:xfrm>
          <a:prstGeom prst="rect">
            <a:avLst/>
          </a:prstGeom>
          <a:noFill/>
        </p:spPr>
        <p:txBody>
          <a:bodyPr wrap="square" rtlCol="0">
            <a:spAutoFit/>
          </a:bodyPr>
          <a:lstStyle/>
          <a:p>
            <a:r>
              <a:rPr lang="en-US" altLang="zh-CN" b="1" smtClean="0">
                <a:ln/>
                <a:solidFill>
                  <a:schemeClr val="accent1"/>
                </a:solidFill>
                <a:effectLst>
                  <a:outerShdw blurRad="38100" dist="25400" dir="5400000" algn="ctr" rotWithShape="0">
                    <a:srgbClr val="6E747A">
                      <a:alpha val="43000"/>
                    </a:srgbClr>
                  </a:outerShdw>
                </a:effectLst>
              </a:rPr>
              <a:t>13</a:t>
            </a:r>
            <a:r>
              <a:rPr lang="zh-CN" altLang="en-US" b="1" smtClean="0">
                <a:ln/>
                <a:solidFill>
                  <a:schemeClr val="accent1"/>
                </a:solidFill>
                <a:effectLst>
                  <a:outerShdw blurRad="38100" dist="25400" dir="5400000" algn="ctr" rotWithShape="0">
                    <a:srgbClr val="6E747A">
                      <a:alpha val="43000"/>
                    </a:srgbClr>
                  </a:outerShdw>
                </a:effectLst>
                <a:ea typeface="宋体" panose="02010600030101010101" pitchFamily="2" charset="-122"/>
              </a:rPr>
              <a:t>場 學術年會</a:t>
            </a:r>
            <a:endParaRPr lang="zh-CN" altLang="zh-CN" b="1">
              <a:ln/>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7" grpId="0" bldLvl="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84169" y="4060328"/>
            <a:ext cx="1435895" cy="1458516"/>
            <a:chOff x="3884613" y="4270771"/>
            <a:chExt cx="1914526" cy="1944688"/>
          </a:xfrm>
          <a:solidFill>
            <a:srgbClr val="4F2600"/>
          </a:solidFill>
        </p:grpSpPr>
        <p:sp>
          <p:nvSpPr>
            <p:cNvPr id="69" name="Freeform 9"/>
            <p:cNvSpPr>
              <a:spLocks noEditPoints="1"/>
            </p:cNvSpPr>
            <p:nvPr/>
          </p:nvSpPr>
          <p:spPr bwMode="auto">
            <a:xfrm>
              <a:off x="4241801" y="4270771"/>
              <a:ext cx="1557338" cy="1463675"/>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2" name="Freeform 12"/>
            <p:cNvSpPr/>
            <p:nvPr/>
          </p:nvSpPr>
          <p:spPr bwMode="auto">
            <a:xfrm>
              <a:off x="3884613" y="5734446"/>
              <a:ext cx="1914525" cy="481013"/>
            </a:xfrm>
            <a:custGeom>
              <a:avLst/>
              <a:gdLst>
                <a:gd name="T0" fmla="*/ 1148 w 1206"/>
                <a:gd name="T1" fmla="*/ 0 h 303"/>
                <a:gd name="T2" fmla="*/ 0 w 1206"/>
                <a:gd name="T3" fmla="*/ 303 h 303"/>
                <a:gd name="T4" fmla="*/ 354 w 1206"/>
                <a:gd name="T5" fmla="*/ 303 h 303"/>
                <a:gd name="T6" fmla="*/ 1206 w 1206"/>
                <a:gd name="T7" fmla="*/ 0 h 303"/>
                <a:gd name="T8" fmla="*/ 1148 w 1206"/>
                <a:gd name="T9" fmla="*/ 0 h 303"/>
              </a:gdLst>
              <a:ahLst/>
              <a:cxnLst>
                <a:cxn ang="0">
                  <a:pos x="T0" y="T1"/>
                </a:cxn>
                <a:cxn ang="0">
                  <a:pos x="T2" y="T3"/>
                </a:cxn>
                <a:cxn ang="0">
                  <a:pos x="T4" y="T5"/>
                </a:cxn>
                <a:cxn ang="0">
                  <a:pos x="T6" y="T7"/>
                </a:cxn>
                <a:cxn ang="0">
                  <a:pos x="T8" y="T9"/>
                </a:cxn>
              </a:cxnLst>
              <a:rect l="0" t="0" r="r" b="b"/>
              <a:pathLst>
                <a:path w="1206" h="303">
                  <a:moveTo>
                    <a:pt x="1148" y="0"/>
                  </a:moveTo>
                  <a:lnTo>
                    <a:pt x="0" y="303"/>
                  </a:lnTo>
                  <a:lnTo>
                    <a:pt x="354" y="303"/>
                  </a:lnTo>
                  <a:lnTo>
                    <a:pt x="1206" y="0"/>
                  </a:lnTo>
                  <a:lnTo>
                    <a:pt x="1148" y="0"/>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6" name="组合 25"/>
          <p:cNvGrpSpPr/>
          <p:nvPr/>
        </p:nvGrpSpPr>
        <p:grpSpPr>
          <a:xfrm>
            <a:off x="3352061" y="2997100"/>
            <a:ext cx="1295400" cy="2528888"/>
            <a:chOff x="4241801" y="2853134"/>
            <a:chExt cx="1727200" cy="3371850"/>
          </a:xfrm>
          <a:solidFill>
            <a:srgbClr val="ED7D31"/>
          </a:solidFill>
        </p:grpSpPr>
        <p:sp>
          <p:nvSpPr>
            <p:cNvPr id="68" name="Freeform 8"/>
            <p:cNvSpPr>
              <a:spLocks noEditPoints="1"/>
            </p:cNvSpPr>
            <p:nvPr/>
          </p:nvSpPr>
          <p:spPr bwMode="auto">
            <a:xfrm>
              <a:off x="4241801" y="2853134"/>
              <a:ext cx="1727200" cy="2876550"/>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3" name="Freeform 13"/>
            <p:cNvSpPr/>
            <p:nvPr/>
          </p:nvSpPr>
          <p:spPr bwMode="auto">
            <a:xfrm>
              <a:off x="4848226" y="5729684"/>
              <a:ext cx="1120775" cy="495300"/>
            </a:xfrm>
            <a:custGeom>
              <a:avLst/>
              <a:gdLst>
                <a:gd name="T0" fmla="*/ 646 w 706"/>
                <a:gd name="T1" fmla="*/ 0 h 312"/>
                <a:gd name="T2" fmla="*/ 0 w 706"/>
                <a:gd name="T3" fmla="*/ 312 h 312"/>
                <a:gd name="T4" fmla="*/ 363 w 706"/>
                <a:gd name="T5" fmla="*/ 312 h 312"/>
                <a:gd name="T6" fmla="*/ 706 w 706"/>
                <a:gd name="T7" fmla="*/ 0 h 312"/>
                <a:gd name="T8" fmla="*/ 646 w 706"/>
                <a:gd name="T9" fmla="*/ 0 h 312"/>
              </a:gdLst>
              <a:ahLst/>
              <a:cxnLst>
                <a:cxn ang="0">
                  <a:pos x="T0" y="T1"/>
                </a:cxn>
                <a:cxn ang="0">
                  <a:pos x="T2" y="T3"/>
                </a:cxn>
                <a:cxn ang="0">
                  <a:pos x="T4" y="T5"/>
                </a:cxn>
                <a:cxn ang="0">
                  <a:pos x="T6" y="T7"/>
                </a:cxn>
                <a:cxn ang="0">
                  <a:pos x="T8" y="T9"/>
                </a:cxn>
              </a:cxnLst>
              <a:rect l="0" t="0" r="r" b="b"/>
              <a:pathLst>
                <a:path w="706" h="312">
                  <a:moveTo>
                    <a:pt x="646" y="0"/>
                  </a:moveTo>
                  <a:lnTo>
                    <a:pt x="0" y="312"/>
                  </a:lnTo>
                  <a:lnTo>
                    <a:pt x="363" y="312"/>
                  </a:lnTo>
                  <a:lnTo>
                    <a:pt x="706" y="0"/>
                  </a:lnTo>
                  <a:lnTo>
                    <a:pt x="646" y="0"/>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7" name="组合 26"/>
          <p:cNvGrpSpPr/>
          <p:nvPr/>
        </p:nvGrpSpPr>
        <p:grpSpPr>
          <a:xfrm>
            <a:off x="3352060" y="1914822"/>
            <a:ext cx="1603772" cy="3611166"/>
            <a:chOff x="4241801" y="1410096"/>
            <a:chExt cx="2138362" cy="4814888"/>
          </a:xfrm>
          <a:solidFill>
            <a:srgbClr val="4F2600"/>
          </a:solidFill>
        </p:grpSpPr>
        <p:sp>
          <p:nvSpPr>
            <p:cNvPr id="67" name="Freeform 7"/>
            <p:cNvSpPr>
              <a:spLocks noEditPoints="1"/>
            </p:cNvSpPr>
            <p:nvPr/>
          </p:nvSpPr>
          <p:spPr bwMode="auto">
            <a:xfrm>
              <a:off x="4241801" y="1410096"/>
              <a:ext cx="1906588" cy="43307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4" name="Freeform 14"/>
            <p:cNvSpPr/>
            <p:nvPr/>
          </p:nvSpPr>
          <p:spPr bwMode="auto">
            <a:xfrm>
              <a:off x="5811838" y="5740796"/>
              <a:ext cx="568325" cy="484188"/>
            </a:xfrm>
            <a:custGeom>
              <a:avLst/>
              <a:gdLst>
                <a:gd name="T0" fmla="*/ 152 w 358"/>
                <a:gd name="T1" fmla="*/ 0 h 305"/>
                <a:gd name="T2" fmla="*/ 0 w 358"/>
                <a:gd name="T3" fmla="*/ 305 h 305"/>
                <a:gd name="T4" fmla="*/ 358 w 358"/>
                <a:gd name="T5" fmla="*/ 305 h 305"/>
                <a:gd name="T6" fmla="*/ 212 w 358"/>
                <a:gd name="T7" fmla="*/ 0 h 305"/>
                <a:gd name="T8" fmla="*/ 152 w 358"/>
                <a:gd name="T9" fmla="*/ 0 h 305"/>
              </a:gdLst>
              <a:ahLst/>
              <a:cxnLst>
                <a:cxn ang="0">
                  <a:pos x="T0" y="T1"/>
                </a:cxn>
                <a:cxn ang="0">
                  <a:pos x="T2" y="T3"/>
                </a:cxn>
                <a:cxn ang="0">
                  <a:pos x="T4" y="T5"/>
                </a:cxn>
                <a:cxn ang="0">
                  <a:pos x="T6" y="T7"/>
                </a:cxn>
                <a:cxn ang="0">
                  <a:pos x="T8" y="T9"/>
                </a:cxn>
              </a:cxnLst>
              <a:rect l="0" t="0" r="r" b="b"/>
              <a:pathLst>
                <a:path w="358" h="305">
                  <a:moveTo>
                    <a:pt x="152" y="0"/>
                  </a:moveTo>
                  <a:lnTo>
                    <a:pt x="0" y="305"/>
                  </a:lnTo>
                  <a:lnTo>
                    <a:pt x="358" y="305"/>
                  </a:lnTo>
                  <a:lnTo>
                    <a:pt x="212" y="0"/>
                  </a:lnTo>
                  <a:lnTo>
                    <a:pt x="152" y="0"/>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8" name="组合 27"/>
          <p:cNvGrpSpPr/>
          <p:nvPr/>
        </p:nvGrpSpPr>
        <p:grpSpPr>
          <a:xfrm>
            <a:off x="4835580" y="2472035"/>
            <a:ext cx="1307306" cy="3056335"/>
            <a:chOff x="6219826" y="2153046"/>
            <a:chExt cx="1743075" cy="4075113"/>
          </a:xfrm>
          <a:solidFill>
            <a:srgbClr val="ED7D31"/>
          </a:solidFill>
        </p:grpSpPr>
        <p:sp>
          <p:nvSpPr>
            <p:cNvPr id="70" name="Freeform 10"/>
            <p:cNvSpPr>
              <a:spLocks noEditPoints="1"/>
            </p:cNvSpPr>
            <p:nvPr/>
          </p:nvSpPr>
          <p:spPr bwMode="auto">
            <a:xfrm>
              <a:off x="6219826" y="2153046"/>
              <a:ext cx="1743075" cy="3576638"/>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5" name="Freeform 15"/>
            <p:cNvSpPr/>
            <p:nvPr/>
          </p:nvSpPr>
          <p:spPr bwMode="auto">
            <a:xfrm>
              <a:off x="6232526" y="5729684"/>
              <a:ext cx="1120775" cy="498475"/>
            </a:xfrm>
            <a:custGeom>
              <a:avLst/>
              <a:gdLst>
                <a:gd name="T0" fmla="*/ 0 w 706"/>
                <a:gd name="T1" fmla="*/ 0 h 314"/>
                <a:gd name="T2" fmla="*/ 347 w 706"/>
                <a:gd name="T3" fmla="*/ 314 h 314"/>
                <a:gd name="T4" fmla="*/ 706 w 706"/>
                <a:gd name="T5" fmla="*/ 314 h 314"/>
                <a:gd name="T6" fmla="*/ 59 w 706"/>
                <a:gd name="T7" fmla="*/ 0 h 314"/>
                <a:gd name="T8" fmla="*/ 0 w 706"/>
                <a:gd name="T9" fmla="*/ 0 h 314"/>
              </a:gdLst>
              <a:ahLst/>
              <a:cxnLst>
                <a:cxn ang="0">
                  <a:pos x="T0" y="T1"/>
                </a:cxn>
                <a:cxn ang="0">
                  <a:pos x="T2" y="T3"/>
                </a:cxn>
                <a:cxn ang="0">
                  <a:pos x="T4" y="T5"/>
                </a:cxn>
                <a:cxn ang="0">
                  <a:pos x="T6" y="T7"/>
                </a:cxn>
                <a:cxn ang="0">
                  <a:pos x="T8" y="T9"/>
                </a:cxn>
              </a:cxnLst>
              <a:rect l="0" t="0" r="r" b="b"/>
              <a:pathLst>
                <a:path w="706" h="314">
                  <a:moveTo>
                    <a:pt x="0" y="0"/>
                  </a:moveTo>
                  <a:lnTo>
                    <a:pt x="347" y="314"/>
                  </a:lnTo>
                  <a:lnTo>
                    <a:pt x="706" y="314"/>
                  </a:lnTo>
                  <a:lnTo>
                    <a:pt x="59" y="0"/>
                  </a:lnTo>
                  <a:lnTo>
                    <a:pt x="0" y="0"/>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9" name="组合 28"/>
          <p:cNvGrpSpPr/>
          <p:nvPr/>
        </p:nvGrpSpPr>
        <p:grpSpPr>
          <a:xfrm>
            <a:off x="4967738" y="3538835"/>
            <a:ext cx="1443038" cy="1993107"/>
            <a:chOff x="6396038" y="3575446"/>
            <a:chExt cx="1924050" cy="2657476"/>
          </a:xfrm>
          <a:solidFill>
            <a:srgbClr val="4F2600"/>
          </a:solidFill>
        </p:grpSpPr>
        <p:sp>
          <p:nvSpPr>
            <p:cNvPr id="71" name="Freeform 11"/>
            <p:cNvSpPr>
              <a:spLocks noEditPoints="1"/>
            </p:cNvSpPr>
            <p:nvPr/>
          </p:nvSpPr>
          <p:spPr bwMode="auto">
            <a:xfrm>
              <a:off x="6396038" y="3575446"/>
              <a:ext cx="1555750" cy="2147888"/>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6" name="Freeform 16"/>
            <p:cNvSpPr/>
            <p:nvPr/>
          </p:nvSpPr>
          <p:spPr bwMode="auto">
            <a:xfrm>
              <a:off x="6396038" y="5723334"/>
              <a:ext cx="1924050" cy="509588"/>
            </a:xfrm>
            <a:custGeom>
              <a:avLst/>
              <a:gdLst>
                <a:gd name="T0" fmla="*/ 0 w 1212"/>
                <a:gd name="T1" fmla="*/ 0 h 321"/>
                <a:gd name="T2" fmla="*/ 849 w 1212"/>
                <a:gd name="T3" fmla="*/ 321 h 321"/>
                <a:gd name="T4" fmla="*/ 1212 w 1212"/>
                <a:gd name="T5" fmla="*/ 321 h 321"/>
                <a:gd name="T6" fmla="*/ 58 w 1212"/>
                <a:gd name="T7" fmla="*/ 0 h 321"/>
                <a:gd name="T8" fmla="*/ 0 w 1212"/>
                <a:gd name="T9" fmla="*/ 0 h 321"/>
              </a:gdLst>
              <a:ahLst/>
              <a:cxnLst>
                <a:cxn ang="0">
                  <a:pos x="T0" y="T1"/>
                </a:cxn>
                <a:cxn ang="0">
                  <a:pos x="T2" y="T3"/>
                </a:cxn>
                <a:cxn ang="0">
                  <a:pos x="T4" y="T5"/>
                </a:cxn>
                <a:cxn ang="0">
                  <a:pos x="T6" y="T7"/>
                </a:cxn>
                <a:cxn ang="0">
                  <a:pos x="T8" y="T9"/>
                </a:cxn>
              </a:cxnLst>
              <a:rect l="0" t="0" r="r" b="b"/>
              <a:pathLst>
                <a:path w="1212" h="321">
                  <a:moveTo>
                    <a:pt x="0" y="0"/>
                  </a:moveTo>
                  <a:lnTo>
                    <a:pt x="849" y="321"/>
                  </a:lnTo>
                  <a:lnTo>
                    <a:pt x="1212" y="321"/>
                  </a:lnTo>
                  <a:lnTo>
                    <a:pt x="58" y="0"/>
                  </a:lnTo>
                  <a:lnTo>
                    <a:pt x="0" y="0"/>
                  </a:lnTo>
                  <a:close/>
                </a:path>
              </a:pathLst>
            </a:custGeom>
            <a:grp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87" name="组合 86"/>
          <p:cNvGrpSpPr/>
          <p:nvPr/>
        </p:nvGrpSpPr>
        <p:grpSpPr>
          <a:xfrm>
            <a:off x="4128348" y="3373338"/>
            <a:ext cx="272654" cy="273844"/>
            <a:chOff x="6521451" y="2630488"/>
            <a:chExt cx="363538" cy="365125"/>
          </a:xfrm>
          <a:solidFill>
            <a:srgbClr val="ED7D31"/>
          </a:solidFill>
        </p:grpSpPr>
        <p:sp>
          <p:nvSpPr>
            <p:cNvPr id="88" name="Freeform 27"/>
            <p:cNvSpPr>
              <a:spLocks noEditPoints="1"/>
            </p:cNvSpPr>
            <p:nvPr/>
          </p:nvSpPr>
          <p:spPr bwMode="auto">
            <a:xfrm>
              <a:off x="6521451" y="2630488"/>
              <a:ext cx="363538" cy="260350"/>
            </a:xfrm>
            <a:custGeom>
              <a:avLst/>
              <a:gdLst>
                <a:gd name="T0" fmla="*/ 192 w 192"/>
                <a:gd name="T1" fmla="*/ 129 h 138"/>
                <a:gd name="T2" fmla="*/ 188 w 192"/>
                <a:gd name="T3" fmla="*/ 137 h 138"/>
                <a:gd name="T4" fmla="*/ 181 w 192"/>
                <a:gd name="T5" fmla="*/ 138 h 138"/>
                <a:gd name="T6" fmla="*/ 62 w 192"/>
                <a:gd name="T7" fmla="*/ 138 h 138"/>
                <a:gd name="T8" fmla="*/ 13 w 192"/>
                <a:gd name="T9" fmla="*/ 138 h 138"/>
                <a:gd name="T10" fmla="*/ 0 w 192"/>
                <a:gd name="T11" fmla="*/ 130 h 138"/>
                <a:gd name="T12" fmla="*/ 0 w 192"/>
                <a:gd name="T13" fmla="*/ 129 h 138"/>
                <a:gd name="T14" fmla="*/ 0 w 192"/>
                <a:gd name="T15" fmla="*/ 10 h 138"/>
                <a:gd name="T16" fmla="*/ 1 w 192"/>
                <a:gd name="T17" fmla="*/ 7 h 138"/>
                <a:gd name="T18" fmla="*/ 9 w 192"/>
                <a:gd name="T19" fmla="*/ 0 h 138"/>
                <a:gd name="T20" fmla="*/ 184 w 192"/>
                <a:gd name="T21" fmla="*/ 0 h 138"/>
                <a:gd name="T22" fmla="*/ 188 w 192"/>
                <a:gd name="T23" fmla="*/ 3 h 138"/>
                <a:gd name="T24" fmla="*/ 192 w 192"/>
                <a:gd name="T25" fmla="*/ 10 h 138"/>
                <a:gd name="T26" fmla="*/ 192 w 192"/>
                <a:gd name="T27" fmla="*/ 129 h 138"/>
                <a:gd name="T28" fmla="*/ 180 w 192"/>
                <a:gd name="T29" fmla="*/ 12 h 138"/>
                <a:gd name="T30" fmla="*/ 12 w 192"/>
                <a:gd name="T31" fmla="*/ 12 h 138"/>
                <a:gd name="T32" fmla="*/ 12 w 192"/>
                <a:gd name="T33" fmla="*/ 126 h 138"/>
                <a:gd name="T34" fmla="*/ 180 w 192"/>
                <a:gd name="T35" fmla="*/ 126 h 138"/>
                <a:gd name="T36" fmla="*/ 180 w 192"/>
                <a:gd name="T37"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38">
                  <a:moveTo>
                    <a:pt x="192" y="129"/>
                  </a:moveTo>
                  <a:cubicBezTo>
                    <a:pt x="192" y="132"/>
                    <a:pt x="190" y="135"/>
                    <a:pt x="188" y="137"/>
                  </a:cubicBezTo>
                  <a:cubicBezTo>
                    <a:pt x="186" y="138"/>
                    <a:pt x="183" y="138"/>
                    <a:pt x="181" y="138"/>
                  </a:cubicBezTo>
                  <a:cubicBezTo>
                    <a:pt x="141" y="138"/>
                    <a:pt x="102" y="138"/>
                    <a:pt x="62" y="138"/>
                  </a:cubicBezTo>
                  <a:cubicBezTo>
                    <a:pt x="46" y="138"/>
                    <a:pt x="29" y="138"/>
                    <a:pt x="13" y="138"/>
                  </a:cubicBezTo>
                  <a:cubicBezTo>
                    <a:pt x="6" y="138"/>
                    <a:pt x="3" y="136"/>
                    <a:pt x="0" y="130"/>
                  </a:cubicBezTo>
                  <a:cubicBezTo>
                    <a:pt x="0" y="129"/>
                    <a:pt x="0" y="129"/>
                    <a:pt x="0" y="129"/>
                  </a:cubicBezTo>
                  <a:cubicBezTo>
                    <a:pt x="0" y="89"/>
                    <a:pt x="0" y="49"/>
                    <a:pt x="0" y="10"/>
                  </a:cubicBezTo>
                  <a:cubicBezTo>
                    <a:pt x="0" y="9"/>
                    <a:pt x="1" y="8"/>
                    <a:pt x="1" y="7"/>
                  </a:cubicBezTo>
                  <a:cubicBezTo>
                    <a:pt x="3" y="3"/>
                    <a:pt x="5" y="1"/>
                    <a:pt x="9" y="0"/>
                  </a:cubicBezTo>
                  <a:cubicBezTo>
                    <a:pt x="67" y="0"/>
                    <a:pt x="125" y="0"/>
                    <a:pt x="184" y="0"/>
                  </a:cubicBezTo>
                  <a:cubicBezTo>
                    <a:pt x="185" y="1"/>
                    <a:pt x="187" y="2"/>
                    <a:pt x="188" y="3"/>
                  </a:cubicBezTo>
                  <a:cubicBezTo>
                    <a:pt x="191" y="4"/>
                    <a:pt x="192" y="7"/>
                    <a:pt x="192" y="10"/>
                  </a:cubicBezTo>
                  <a:cubicBezTo>
                    <a:pt x="192" y="49"/>
                    <a:pt x="192" y="89"/>
                    <a:pt x="192" y="129"/>
                  </a:cubicBezTo>
                  <a:close/>
                  <a:moveTo>
                    <a:pt x="180" y="12"/>
                  </a:moveTo>
                  <a:cubicBezTo>
                    <a:pt x="124" y="12"/>
                    <a:pt x="68" y="12"/>
                    <a:pt x="12" y="12"/>
                  </a:cubicBezTo>
                  <a:cubicBezTo>
                    <a:pt x="12" y="50"/>
                    <a:pt x="12" y="88"/>
                    <a:pt x="12" y="126"/>
                  </a:cubicBezTo>
                  <a:cubicBezTo>
                    <a:pt x="68" y="126"/>
                    <a:pt x="124" y="126"/>
                    <a:pt x="180" y="126"/>
                  </a:cubicBezTo>
                  <a:cubicBezTo>
                    <a:pt x="180" y="88"/>
                    <a:pt x="180" y="50"/>
                    <a:pt x="180" y="1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6611938" y="2916238"/>
              <a:ext cx="182563" cy="79375"/>
            </a:xfrm>
            <a:custGeom>
              <a:avLst/>
              <a:gdLst>
                <a:gd name="T0" fmla="*/ 5 w 97"/>
                <a:gd name="T1" fmla="*/ 42 h 42"/>
                <a:gd name="T2" fmla="*/ 4 w 97"/>
                <a:gd name="T3" fmla="*/ 41 h 42"/>
                <a:gd name="T4" fmla="*/ 0 w 97"/>
                <a:gd name="T5" fmla="*/ 34 h 42"/>
                <a:gd name="T6" fmla="*/ 7 w 97"/>
                <a:gd name="T7" fmla="*/ 30 h 42"/>
                <a:gd name="T8" fmla="*/ 17 w 97"/>
                <a:gd name="T9" fmla="*/ 30 h 42"/>
                <a:gd name="T10" fmla="*/ 30 w 97"/>
                <a:gd name="T11" fmla="*/ 17 h 42"/>
                <a:gd name="T12" fmla="*/ 30 w 97"/>
                <a:gd name="T13" fmla="*/ 0 h 42"/>
                <a:gd name="T14" fmla="*/ 66 w 97"/>
                <a:gd name="T15" fmla="*/ 0 h 42"/>
                <a:gd name="T16" fmla="*/ 66 w 97"/>
                <a:gd name="T17" fmla="*/ 1 h 42"/>
                <a:gd name="T18" fmla="*/ 66 w 97"/>
                <a:gd name="T19" fmla="*/ 17 h 42"/>
                <a:gd name="T20" fmla="*/ 79 w 97"/>
                <a:gd name="T21" fmla="*/ 29 h 42"/>
                <a:gd name="T22" fmla="*/ 90 w 97"/>
                <a:gd name="T23" fmla="*/ 30 h 42"/>
                <a:gd name="T24" fmla="*/ 96 w 97"/>
                <a:gd name="T25" fmla="*/ 34 h 42"/>
                <a:gd name="T26" fmla="*/ 92 w 97"/>
                <a:gd name="T27" fmla="*/ 41 h 42"/>
                <a:gd name="T28" fmla="*/ 92 w 97"/>
                <a:gd name="T29" fmla="*/ 42 h 42"/>
                <a:gd name="T30" fmla="*/ 5 w 9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42">
                  <a:moveTo>
                    <a:pt x="5" y="42"/>
                  </a:moveTo>
                  <a:cubicBezTo>
                    <a:pt x="5" y="41"/>
                    <a:pt x="5" y="41"/>
                    <a:pt x="4" y="41"/>
                  </a:cubicBezTo>
                  <a:cubicBezTo>
                    <a:pt x="1" y="40"/>
                    <a:pt x="0" y="37"/>
                    <a:pt x="0" y="34"/>
                  </a:cubicBezTo>
                  <a:cubicBezTo>
                    <a:pt x="1" y="31"/>
                    <a:pt x="3" y="30"/>
                    <a:pt x="7" y="30"/>
                  </a:cubicBezTo>
                  <a:cubicBezTo>
                    <a:pt x="10" y="29"/>
                    <a:pt x="14" y="30"/>
                    <a:pt x="17" y="30"/>
                  </a:cubicBezTo>
                  <a:cubicBezTo>
                    <a:pt x="25" y="29"/>
                    <a:pt x="30" y="24"/>
                    <a:pt x="30" y="17"/>
                  </a:cubicBezTo>
                  <a:cubicBezTo>
                    <a:pt x="30" y="11"/>
                    <a:pt x="30" y="5"/>
                    <a:pt x="30" y="0"/>
                  </a:cubicBezTo>
                  <a:cubicBezTo>
                    <a:pt x="42" y="0"/>
                    <a:pt x="54" y="0"/>
                    <a:pt x="66" y="0"/>
                  </a:cubicBezTo>
                  <a:cubicBezTo>
                    <a:pt x="66" y="0"/>
                    <a:pt x="66" y="1"/>
                    <a:pt x="66" y="1"/>
                  </a:cubicBezTo>
                  <a:cubicBezTo>
                    <a:pt x="66" y="7"/>
                    <a:pt x="66" y="12"/>
                    <a:pt x="66" y="17"/>
                  </a:cubicBezTo>
                  <a:cubicBezTo>
                    <a:pt x="66" y="24"/>
                    <a:pt x="71" y="29"/>
                    <a:pt x="79" y="29"/>
                  </a:cubicBezTo>
                  <a:cubicBezTo>
                    <a:pt x="82" y="30"/>
                    <a:pt x="86" y="29"/>
                    <a:pt x="90" y="30"/>
                  </a:cubicBezTo>
                  <a:cubicBezTo>
                    <a:pt x="93" y="30"/>
                    <a:pt x="96" y="31"/>
                    <a:pt x="96" y="34"/>
                  </a:cubicBezTo>
                  <a:cubicBezTo>
                    <a:pt x="97" y="37"/>
                    <a:pt x="95" y="40"/>
                    <a:pt x="92" y="41"/>
                  </a:cubicBezTo>
                  <a:cubicBezTo>
                    <a:pt x="92" y="41"/>
                    <a:pt x="92" y="41"/>
                    <a:pt x="92" y="42"/>
                  </a:cubicBezTo>
                  <a:cubicBezTo>
                    <a:pt x="63" y="42"/>
                    <a:pt x="34" y="42"/>
                    <a:pt x="5" y="4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3" name="组合 22"/>
          <p:cNvGrpSpPr/>
          <p:nvPr/>
        </p:nvGrpSpPr>
        <p:grpSpPr>
          <a:xfrm>
            <a:off x="5246344" y="5514082"/>
            <a:ext cx="423863" cy="497681"/>
            <a:chOff x="6780213" y="6221809"/>
            <a:chExt cx="565150" cy="663575"/>
          </a:xfrm>
        </p:grpSpPr>
        <p:sp>
          <p:nvSpPr>
            <p:cNvPr id="80" name="Rectangle 20"/>
            <p:cNvSpPr>
              <a:spLocks noChangeArrowheads="1"/>
            </p:cNvSpPr>
            <p:nvPr/>
          </p:nvSpPr>
          <p:spPr bwMode="auto">
            <a:xfrm>
              <a:off x="6780213" y="6221809"/>
              <a:ext cx="565150" cy="663575"/>
            </a:xfrm>
            <a:prstGeom prst="rect">
              <a:avLst/>
            </a:prstGeom>
            <a:solidFill>
              <a:srgbClr val="ED7D3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90" name="组合 89"/>
            <p:cNvGrpSpPr/>
            <p:nvPr/>
          </p:nvGrpSpPr>
          <p:grpSpPr>
            <a:xfrm>
              <a:off x="6858001" y="6383734"/>
              <a:ext cx="365125" cy="363537"/>
              <a:chOff x="6858001" y="6357938"/>
              <a:chExt cx="365125" cy="363537"/>
            </a:xfrm>
          </p:grpSpPr>
          <p:sp>
            <p:nvSpPr>
              <p:cNvPr id="91" name="Freeform 29"/>
              <p:cNvSpPr>
                <a:spLocks noEditPoints="1"/>
              </p:cNvSpPr>
              <p:nvPr/>
            </p:nvSpPr>
            <p:spPr bwMode="auto">
              <a:xfrm>
                <a:off x="6858001" y="6357938"/>
                <a:ext cx="365125" cy="261938"/>
              </a:xfrm>
              <a:custGeom>
                <a:avLst/>
                <a:gdLst>
                  <a:gd name="T0" fmla="*/ 193 w 193"/>
                  <a:gd name="T1" fmla="*/ 129 h 138"/>
                  <a:gd name="T2" fmla="*/ 188 w 193"/>
                  <a:gd name="T3" fmla="*/ 136 h 138"/>
                  <a:gd name="T4" fmla="*/ 181 w 193"/>
                  <a:gd name="T5" fmla="*/ 138 h 138"/>
                  <a:gd name="T6" fmla="*/ 62 w 193"/>
                  <a:gd name="T7" fmla="*/ 138 h 138"/>
                  <a:gd name="T8" fmla="*/ 13 w 193"/>
                  <a:gd name="T9" fmla="*/ 138 h 138"/>
                  <a:gd name="T10" fmla="*/ 0 w 193"/>
                  <a:gd name="T11" fmla="*/ 129 h 138"/>
                  <a:gd name="T12" fmla="*/ 0 w 193"/>
                  <a:gd name="T13" fmla="*/ 129 h 138"/>
                  <a:gd name="T14" fmla="*/ 0 w 193"/>
                  <a:gd name="T15" fmla="*/ 9 h 138"/>
                  <a:gd name="T16" fmla="*/ 1 w 193"/>
                  <a:gd name="T17" fmla="*/ 6 h 138"/>
                  <a:gd name="T18" fmla="*/ 9 w 193"/>
                  <a:gd name="T19" fmla="*/ 0 h 138"/>
                  <a:gd name="T20" fmla="*/ 184 w 193"/>
                  <a:gd name="T21" fmla="*/ 0 h 138"/>
                  <a:gd name="T22" fmla="*/ 188 w 193"/>
                  <a:gd name="T23" fmla="*/ 2 h 138"/>
                  <a:gd name="T24" fmla="*/ 193 w 193"/>
                  <a:gd name="T25" fmla="*/ 9 h 138"/>
                  <a:gd name="T26" fmla="*/ 193 w 193"/>
                  <a:gd name="T27" fmla="*/ 129 h 138"/>
                  <a:gd name="T28" fmla="*/ 180 w 193"/>
                  <a:gd name="T29" fmla="*/ 12 h 138"/>
                  <a:gd name="T30" fmla="*/ 12 w 193"/>
                  <a:gd name="T31" fmla="*/ 12 h 138"/>
                  <a:gd name="T32" fmla="*/ 12 w 193"/>
                  <a:gd name="T33" fmla="*/ 126 h 138"/>
                  <a:gd name="T34" fmla="*/ 180 w 193"/>
                  <a:gd name="T35" fmla="*/ 126 h 138"/>
                  <a:gd name="T36" fmla="*/ 180 w 193"/>
                  <a:gd name="T37"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38">
                    <a:moveTo>
                      <a:pt x="193" y="129"/>
                    </a:moveTo>
                    <a:cubicBezTo>
                      <a:pt x="192" y="132"/>
                      <a:pt x="190" y="135"/>
                      <a:pt x="188" y="136"/>
                    </a:cubicBezTo>
                    <a:cubicBezTo>
                      <a:pt x="186" y="138"/>
                      <a:pt x="183" y="138"/>
                      <a:pt x="181" y="138"/>
                    </a:cubicBezTo>
                    <a:cubicBezTo>
                      <a:pt x="141" y="138"/>
                      <a:pt x="102" y="138"/>
                      <a:pt x="62" y="138"/>
                    </a:cubicBezTo>
                    <a:cubicBezTo>
                      <a:pt x="46" y="138"/>
                      <a:pt x="29" y="138"/>
                      <a:pt x="13" y="138"/>
                    </a:cubicBezTo>
                    <a:cubicBezTo>
                      <a:pt x="6" y="138"/>
                      <a:pt x="3" y="136"/>
                      <a:pt x="0" y="129"/>
                    </a:cubicBezTo>
                    <a:cubicBezTo>
                      <a:pt x="0" y="129"/>
                      <a:pt x="0" y="129"/>
                      <a:pt x="0" y="129"/>
                    </a:cubicBezTo>
                    <a:cubicBezTo>
                      <a:pt x="0" y="89"/>
                      <a:pt x="0" y="49"/>
                      <a:pt x="0" y="9"/>
                    </a:cubicBezTo>
                    <a:cubicBezTo>
                      <a:pt x="0" y="8"/>
                      <a:pt x="1" y="7"/>
                      <a:pt x="1" y="6"/>
                    </a:cubicBezTo>
                    <a:cubicBezTo>
                      <a:pt x="3" y="3"/>
                      <a:pt x="5" y="1"/>
                      <a:pt x="9" y="0"/>
                    </a:cubicBezTo>
                    <a:cubicBezTo>
                      <a:pt x="67" y="0"/>
                      <a:pt x="125" y="0"/>
                      <a:pt x="184" y="0"/>
                    </a:cubicBezTo>
                    <a:cubicBezTo>
                      <a:pt x="185" y="1"/>
                      <a:pt x="187" y="1"/>
                      <a:pt x="188" y="2"/>
                    </a:cubicBezTo>
                    <a:cubicBezTo>
                      <a:pt x="191" y="4"/>
                      <a:pt x="192" y="7"/>
                      <a:pt x="193" y="9"/>
                    </a:cubicBezTo>
                    <a:cubicBezTo>
                      <a:pt x="193" y="49"/>
                      <a:pt x="193" y="89"/>
                      <a:pt x="193" y="129"/>
                    </a:cubicBezTo>
                    <a:close/>
                    <a:moveTo>
                      <a:pt x="180" y="12"/>
                    </a:moveTo>
                    <a:cubicBezTo>
                      <a:pt x="124" y="12"/>
                      <a:pt x="68" y="12"/>
                      <a:pt x="12" y="12"/>
                    </a:cubicBezTo>
                    <a:cubicBezTo>
                      <a:pt x="12" y="50"/>
                      <a:pt x="12" y="88"/>
                      <a:pt x="12" y="126"/>
                    </a:cubicBezTo>
                    <a:cubicBezTo>
                      <a:pt x="68" y="126"/>
                      <a:pt x="124" y="126"/>
                      <a:pt x="180" y="126"/>
                    </a:cubicBezTo>
                    <a:cubicBezTo>
                      <a:pt x="180" y="88"/>
                      <a:pt x="180" y="50"/>
                      <a:pt x="180" y="1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2" name="Freeform 30"/>
              <p:cNvSpPr/>
              <p:nvPr/>
            </p:nvSpPr>
            <p:spPr bwMode="auto">
              <a:xfrm>
                <a:off x="6948488" y="6642100"/>
                <a:ext cx="184150" cy="79375"/>
              </a:xfrm>
              <a:custGeom>
                <a:avLst/>
                <a:gdLst>
                  <a:gd name="T0" fmla="*/ 5 w 97"/>
                  <a:gd name="T1" fmla="*/ 42 h 42"/>
                  <a:gd name="T2" fmla="*/ 4 w 97"/>
                  <a:gd name="T3" fmla="*/ 42 h 42"/>
                  <a:gd name="T4" fmla="*/ 0 w 97"/>
                  <a:gd name="T5" fmla="*/ 35 h 42"/>
                  <a:gd name="T6" fmla="*/ 7 w 97"/>
                  <a:gd name="T7" fmla="*/ 30 h 42"/>
                  <a:gd name="T8" fmla="*/ 17 w 97"/>
                  <a:gd name="T9" fmla="*/ 30 h 42"/>
                  <a:gd name="T10" fmla="*/ 30 w 97"/>
                  <a:gd name="T11" fmla="*/ 18 h 42"/>
                  <a:gd name="T12" fmla="*/ 30 w 97"/>
                  <a:gd name="T13" fmla="*/ 0 h 42"/>
                  <a:gd name="T14" fmla="*/ 66 w 97"/>
                  <a:gd name="T15" fmla="*/ 0 h 42"/>
                  <a:gd name="T16" fmla="*/ 66 w 97"/>
                  <a:gd name="T17" fmla="*/ 2 h 42"/>
                  <a:gd name="T18" fmla="*/ 66 w 97"/>
                  <a:gd name="T19" fmla="*/ 18 h 42"/>
                  <a:gd name="T20" fmla="*/ 79 w 97"/>
                  <a:gd name="T21" fmla="*/ 30 h 42"/>
                  <a:gd name="T22" fmla="*/ 90 w 97"/>
                  <a:gd name="T23" fmla="*/ 30 h 42"/>
                  <a:gd name="T24" fmla="*/ 96 w 97"/>
                  <a:gd name="T25" fmla="*/ 35 h 42"/>
                  <a:gd name="T26" fmla="*/ 92 w 97"/>
                  <a:gd name="T27" fmla="*/ 42 h 42"/>
                  <a:gd name="T28" fmla="*/ 92 w 97"/>
                  <a:gd name="T29" fmla="*/ 42 h 42"/>
                  <a:gd name="T30" fmla="*/ 5 w 9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42">
                    <a:moveTo>
                      <a:pt x="5" y="42"/>
                    </a:moveTo>
                    <a:cubicBezTo>
                      <a:pt x="5" y="42"/>
                      <a:pt x="5" y="42"/>
                      <a:pt x="4" y="42"/>
                    </a:cubicBezTo>
                    <a:cubicBezTo>
                      <a:pt x="1" y="41"/>
                      <a:pt x="0" y="38"/>
                      <a:pt x="0" y="35"/>
                    </a:cubicBezTo>
                    <a:cubicBezTo>
                      <a:pt x="1" y="32"/>
                      <a:pt x="3" y="30"/>
                      <a:pt x="7" y="30"/>
                    </a:cubicBezTo>
                    <a:cubicBezTo>
                      <a:pt x="10" y="30"/>
                      <a:pt x="14" y="30"/>
                      <a:pt x="17" y="30"/>
                    </a:cubicBezTo>
                    <a:cubicBezTo>
                      <a:pt x="25" y="30"/>
                      <a:pt x="30" y="25"/>
                      <a:pt x="30" y="18"/>
                    </a:cubicBezTo>
                    <a:cubicBezTo>
                      <a:pt x="30" y="12"/>
                      <a:pt x="30" y="6"/>
                      <a:pt x="30" y="0"/>
                    </a:cubicBezTo>
                    <a:cubicBezTo>
                      <a:pt x="42" y="0"/>
                      <a:pt x="54" y="0"/>
                      <a:pt x="66" y="0"/>
                    </a:cubicBezTo>
                    <a:cubicBezTo>
                      <a:pt x="66" y="1"/>
                      <a:pt x="66" y="2"/>
                      <a:pt x="66" y="2"/>
                    </a:cubicBezTo>
                    <a:cubicBezTo>
                      <a:pt x="66" y="7"/>
                      <a:pt x="66" y="13"/>
                      <a:pt x="66" y="18"/>
                    </a:cubicBezTo>
                    <a:cubicBezTo>
                      <a:pt x="66" y="25"/>
                      <a:pt x="72" y="30"/>
                      <a:pt x="79" y="30"/>
                    </a:cubicBezTo>
                    <a:cubicBezTo>
                      <a:pt x="82" y="30"/>
                      <a:pt x="86" y="30"/>
                      <a:pt x="90" y="30"/>
                    </a:cubicBezTo>
                    <a:cubicBezTo>
                      <a:pt x="93" y="30"/>
                      <a:pt x="96" y="32"/>
                      <a:pt x="96" y="35"/>
                    </a:cubicBezTo>
                    <a:cubicBezTo>
                      <a:pt x="97" y="38"/>
                      <a:pt x="95" y="41"/>
                      <a:pt x="92" y="42"/>
                    </a:cubicBezTo>
                    <a:cubicBezTo>
                      <a:pt x="92" y="42"/>
                      <a:pt x="92" y="42"/>
                      <a:pt x="92" y="42"/>
                    </a:cubicBezTo>
                    <a:cubicBezTo>
                      <a:pt x="63" y="42"/>
                      <a:pt x="34" y="42"/>
                      <a:pt x="5" y="4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sp>
        <p:nvSpPr>
          <p:cNvPr id="93" name="Freeform 31"/>
          <p:cNvSpPr>
            <a:spLocks noEditPoints="1"/>
          </p:cNvSpPr>
          <p:nvPr/>
        </p:nvSpPr>
        <p:spPr bwMode="auto">
          <a:xfrm>
            <a:off x="5126092" y="3950791"/>
            <a:ext cx="192881" cy="307181"/>
          </a:xfrm>
          <a:custGeom>
            <a:avLst/>
            <a:gdLst>
              <a:gd name="T0" fmla="*/ 124 w 136"/>
              <a:gd name="T1" fmla="*/ 217 h 217"/>
              <a:gd name="T2" fmla="*/ 11 w 136"/>
              <a:gd name="T3" fmla="*/ 217 h 217"/>
              <a:gd name="T4" fmla="*/ 0 w 136"/>
              <a:gd name="T5" fmla="*/ 200 h 217"/>
              <a:gd name="T6" fmla="*/ 0 w 136"/>
              <a:gd name="T7" fmla="*/ 122 h 217"/>
              <a:gd name="T8" fmla="*/ 0 w 136"/>
              <a:gd name="T9" fmla="*/ 15 h 217"/>
              <a:gd name="T10" fmla="*/ 1 w 136"/>
              <a:gd name="T11" fmla="*/ 7 h 217"/>
              <a:gd name="T12" fmla="*/ 11 w 136"/>
              <a:gd name="T13" fmla="*/ 0 h 217"/>
              <a:gd name="T14" fmla="*/ 124 w 136"/>
              <a:gd name="T15" fmla="*/ 0 h 217"/>
              <a:gd name="T16" fmla="*/ 136 w 136"/>
              <a:gd name="T17" fmla="*/ 16 h 217"/>
              <a:gd name="T18" fmla="*/ 136 w 136"/>
              <a:gd name="T19" fmla="*/ 94 h 217"/>
              <a:gd name="T20" fmla="*/ 135 w 136"/>
              <a:gd name="T21" fmla="*/ 202 h 217"/>
              <a:gd name="T22" fmla="*/ 134 w 136"/>
              <a:gd name="T23" fmla="*/ 209 h 217"/>
              <a:gd name="T24" fmla="*/ 124 w 136"/>
              <a:gd name="T25" fmla="*/ 217 h 217"/>
              <a:gd name="T26" fmla="*/ 13 w 136"/>
              <a:gd name="T27" fmla="*/ 34 h 217"/>
              <a:gd name="T28" fmla="*/ 13 w 136"/>
              <a:gd name="T29" fmla="*/ 183 h 217"/>
              <a:gd name="T30" fmla="*/ 122 w 136"/>
              <a:gd name="T31" fmla="*/ 183 h 217"/>
              <a:gd name="T32" fmla="*/ 122 w 136"/>
              <a:gd name="T33" fmla="*/ 34 h 217"/>
              <a:gd name="T34" fmla="*/ 13 w 136"/>
              <a:gd name="T35" fmla="*/ 34 h 217"/>
              <a:gd name="T36" fmla="*/ 68 w 136"/>
              <a:gd name="T37" fmla="*/ 13 h 217"/>
              <a:gd name="T38" fmla="*/ 46 w 136"/>
              <a:gd name="T39" fmla="*/ 13 h 217"/>
              <a:gd name="T40" fmla="*/ 44 w 136"/>
              <a:gd name="T41" fmla="*/ 13 h 217"/>
              <a:gd name="T42" fmla="*/ 41 w 136"/>
              <a:gd name="T43" fmla="*/ 17 h 217"/>
              <a:gd name="T44" fmla="*/ 44 w 136"/>
              <a:gd name="T45" fmla="*/ 20 h 217"/>
              <a:gd name="T46" fmla="*/ 45 w 136"/>
              <a:gd name="T47" fmla="*/ 20 h 217"/>
              <a:gd name="T48" fmla="*/ 90 w 136"/>
              <a:gd name="T49" fmla="*/ 20 h 217"/>
              <a:gd name="T50" fmla="*/ 92 w 136"/>
              <a:gd name="T51" fmla="*/ 20 h 217"/>
              <a:gd name="T52" fmla="*/ 95 w 136"/>
              <a:gd name="T53" fmla="*/ 17 h 217"/>
              <a:gd name="T54" fmla="*/ 92 w 136"/>
              <a:gd name="T55" fmla="*/ 13 h 217"/>
              <a:gd name="T56" fmla="*/ 90 w 136"/>
              <a:gd name="T57" fmla="*/ 13 h 217"/>
              <a:gd name="T58" fmla="*/ 68 w 136"/>
              <a:gd name="T59" fmla="*/ 13 h 217"/>
              <a:gd name="T60" fmla="*/ 68 w 136"/>
              <a:gd name="T61" fmla="*/ 210 h 217"/>
              <a:gd name="T62" fmla="*/ 78 w 136"/>
              <a:gd name="T63" fmla="*/ 200 h 217"/>
              <a:gd name="T64" fmla="*/ 68 w 136"/>
              <a:gd name="T65" fmla="*/ 190 h 217"/>
              <a:gd name="T66" fmla="*/ 57 w 136"/>
              <a:gd name="T67" fmla="*/ 200 h 217"/>
              <a:gd name="T68" fmla="*/ 68 w 136"/>
              <a:gd name="T69" fmla="*/ 21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217">
                <a:moveTo>
                  <a:pt x="124" y="217"/>
                </a:moveTo>
                <a:cubicBezTo>
                  <a:pt x="86" y="217"/>
                  <a:pt x="49" y="217"/>
                  <a:pt x="11" y="217"/>
                </a:cubicBezTo>
                <a:cubicBezTo>
                  <a:pt x="2" y="213"/>
                  <a:pt x="0" y="210"/>
                  <a:pt x="0" y="200"/>
                </a:cubicBezTo>
                <a:cubicBezTo>
                  <a:pt x="0" y="174"/>
                  <a:pt x="0" y="148"/>
                  <a:pt x="0" y="122"/>
                </a:cubicBezTo>
                <a:cubicBezTo>
                  <a:pt x="0" y="86"/>
                  <a:pt x="0" y="51"/>
                  <a:pt x="0" y="15"/>
                </a:cubicBezTo>
                <a:cubicBezTo>
                  <a:pt x="0" y="12"/>
                  <a:pt x="0" y="10"/>
                  <a:pt x="1" y="7"/>
                </a:cubicBezTo>
                <a:cubicBezTo>
                  <a:pt x="3" y="3"/>
                  <a:pt x="7" y="1"/>
                  <a:pt x="11" y="0"/>
                </a:cubicBezTo>
                <a:cubicBezTo>
                  <a:pt x="49" y="0"/>
                  <a:pt x="86" y="0"/>
                  <a:pt x="124" y="0"/>
                </a:cubicBezTo>
                <a:cubicBezTo>
                  <a:pt x="133" y="3"/>
                  <a:pt x="136" y="6"/>
                  <a:pt x="136" y="16"/>
                </a:cubicBezTo>
                <a:cubicBezTo>
                  <a:pt x="136" y="42"/>
                  <a:pt x="136" y="68"/>
                  <a:pt x="136" y="94"/>
                </a:cubicBezTo>
                <a:cubicBezTo>
                  <a:pt x="136" y="130"/>
                  <a:pt x="136" y="166"/>
                  <a:pt x="135" y="202"/>
                </a:cubicBezTo>
                <a:cubicBezTo>
                  <a:pt x="135" y="204"/>
                  <a:pt x="135" y="207"/>
                  <a:pt x="134" y="209"/>
                </a:cubicBezTo>
                <a:cubicBezTo>
                  <a:pt x="132" y="214"/>
                  <a:pt x="128" y="216"/>
                  <a:pt x="124" y="217"/>
                </a:cubicBezTo>
                <a:close/>
                <a:moveTo>
                  <a:pt x="13" y="34"/>
                </a:moveTo>
                <a:cubicBezTo>
                  <a:pt x="13" y="84"/>
                  <a:pt x="13" y="133"/>
                  <a:pt x="13" y="183"/>
                </a:cubicBezTo>
                <a:cubicBezTo>
                  <a:pt x="50" y="183"/>
                  <a:pt x="86" y="183"/>
                  <a:pt x="122" y="183"/>
                </a:cubicBezTo>
                <a:cubicBezTo>
                  <a:pt x="122" y="133"/>
                  <a:pt x="122" y="83"/>
                  <a:pt x="122" y="34"/>
                </a:cubicBezTo>
                <a:cubicBezTo>
                  <a:pt x="86" y="34"/>
                  <a:pt x="50" y="34"/>
                  <a:pt x="13" y="34"/>
                </a:cubicBezTo>
                <a:close/>
                <a:moveTo>
                  <a:pt x="68" y="13"/>
                </a:moveTo>
                <a:cubicBezTo>
                  <a:pt x="60" y="13"/>
                  <a:pt x="53" y="13"/>
                  <a:pt x="46" y="13"/>
                </a:cubicBezTo>
                <a:cubicBezTo>
                  <a:pt x="45" y="13"/>
                  <a:pt x="45" y="13"/>
                  <a:pt x="44" y="13"/>
                </a:cubicBezTo>
                <a:cubicBezTo>
                  <a:pt x="42" y="13"/>
                  <a:pt x="40" y="15"/>
                  <a:pt x="41" y="17"/>
                </a:cubicBezTo>
                <a:cubicBezTo>
                  <a:pt x="41" y="18"/>
                  <a:pt x="42" y="20"/>
                  <a:pt x="44" y="20"/>
                </a:cubicBezTo>
                <a:cubicBezTo>
                  <a:pt x="44" y="20"/>
                  <a:pt x="45" y="20"/>
                  <a:pt x="45" y="20"/>
                </a:cubicBezTo>
                <a:cubicBezTo>
                  <a:pt x="60" y="20"/>
                  <a:pt x="75" y="20"/>
                  <a:pt x="90" y="20"/>
                </a:cubicBezTo>
                <a:cubicBezTo>
                  <a:pt x="91" y="20"/>
                  <a:pt x="91" y="20"/>
                  <a:pt x="92" y="20"/>
                </a:cubicBezTo>
                <a:cubicBezTo>
                  <a:pt x="94" y="19"/>
                  <a:pt x="95" y="18"/>
                  <a:pt x="95" y="17"/>
                </a:cubicBezTo>
                <a:cubicBezTo>
                  <a:pt x="95" y="15"/>
                  <a:pt x="94" y="14"/>
                  <a:pt x="92" y="13"/>
                </a:cubicBezTo>
                <a:cubicBezTo>
                  <a:pt x="91" y="13"/>
                  <a:pt x="91" y="13"/>
                  <a:pt x="90" y="13"/>
                </a:cubicBezTo>
                <a:cubicBezTo>
                  <a:pt x="82" y="13"/>
                  <a:pt x="75" y="13"/>
                  <a:pt x="68" y="13"/>
                </a:cubicBezTo>
                <a:close/>
                <a:moveTo>
                  <a:pt x="68" y="210"/>
                </a:moveTo>
                <a:cubicBezTo>
                  <a:pt x="73" y="210"/>
                  <a:pt x="78" y="205"/>
                  <a:pt x="78" y="200"/>
                </a:cubicBezTo>
                <a:cubicBezTo>
                  <a:pt x="78" y="194"/>
                  <a:pt x="73" y="190"/>
                  <a:pt x="68" y="190"/>
                </a:cubicBezTo>
                <a:cubicBezTo>
                  <a:pt x="62" y="190"/>
                  <a:pt x="57" y="194"/>
                  <a:pt x="57" y="200"/>
                </a:cubicBezTo>
                <a:cubicBezTo>
                  <a:pt x="58" y="206"/>
                  <a:pt x="62" y="210"/>
                  <a:pt x="68" y="210"/>
                </a:cubicBezTo>
                <a:close/>
              </a:path>
            </a:pathLst>
          </a:custGeom>
          <a:solidFill>
            <a:srgbClr val="4F2600"/>
          </a:solidFill>
          <a:ln>
            <a:noFill/>
          </a:ln>
        </p:spPr>
        <p:txBody>
          <a:bodyPr vert="horz" wrap="square" lIns="68580" tIns="34290" rIns="68580" bIns="3429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20" name="组合 19"/>
          <p:cNvGrpSpPr/>
          <p:nvPr/>
        </p:nvGrpSpPr>
        <p:grpSpPr>
          <a:xfrm>
            <a:off x="5966435" y="5519737"/>
            <a:ext cx="419100" cy="500063"/>
            <a:chOff x="3884613" y="6215459"/>
            <a:chExt cx="558800" cy="666750"/>
          </a:xfrm>
        </p:grpSpPr>
        <p:sp>
          <p:nvSpPr>
            <p:cNvPr id="77" name="Rectangle 17"/>
            <p:cNvSpPr>
              <a:spLocks noChangeArrowheads="1"/>
            </p:cNvSpPr>
            <p:nvPr/>
          </p:nvSpPr>
          <p:spPr bwMode="auto">
            <a:xfrm>
              <a:off x="3884613" y="6215459"/>
              <a:ext cx="558800" cy="666750"/>
            </a:xfrm>
            <a:prstGeom prst="rect">
              <a:avLst/>
            </a:prstGeom>
            <a:solidFill>
              <a:srgbClr val="4F2600"/>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4" name="Freeform 32"/>
            <p:cNvSpPr>
              <a:spLocks noEditPoints="1"/>
            </p:cNvSpPr>
            <p:nvPr/>
          </p:nvSpPr>
          <p:spPr bwMode="auto">
            <a:xfrm>
              <a:off x="4025901" y="6323409"/>
              <a:ext cx="258763" cy="411163"/>
            </a:xfrm>
            <a:custGeom>
              <a:avLst/>
              <a:gdLst>
                <a:gd name="T0" fmla="*/ 124 w 136"/>
                <a:gd name="T1" fmla="*/ 217 h 217"/>
                <a:gd name="T2" fmla="*/ 11 w 136"/>
                <a:gd name="T3" fmla="*/ 217 h 217"/>
                <a:gd name="T4" fmla="*/ 0 w 136"/>
                <a:gd name="T5" fmla="*/ 201 h 217"/>
                <a:gd name="T6" fmla="*/ 0 w 136"/>
                <a:gd name="T7" fmla="*/ 123 h 217"/>
                <a:gd name="T8" fmla="*/ 0 w 136"/>
                <a:gd name="T9" fmla="*/ 15 h 217"/>
                <a:gd name="T10" fmla="*/ 1 w 136"/>
                <a:gd name="T11" fmla="*/ 8 h 217"/>
                <a:gd name="T12" fmla="*/ 11 w 136"/>
                <a:gd name="T13" fmla="*/ 0 h 217"/>
                <a:gd name="T14" fmla="*/ 124 w 136"/>
                <a:gd name="T15" fmla="*/ 0 h 217"/>
                <a:gd name="T16" fmla="*/ 136 w 136"/>
                <a:gd name="T17" fmla="*/ 17 h 217"/>
                <a:gd name="T18" fmla="*/ 136 w 136"/>
                <a:gd name="T19" fmla="*/ 95 h 217"/>
                <a:gd name="T20" fmla="*/ 136 w 136"/>
                <a:gd name="T21" fmla="*/ 202 h 217"/>
                <a:gd name="T22" fmla="*/ 134 w 136"/>
                <a:gd name="T23" fmla="*/ 210 h 217"/>
                <a:gd name="T24" fmla="*/ 124 w 136"/>
                <a:gd name="T25" fmla="*/ 217 h 217"/>
                <a:gd name="T26" fmla="*/ 14 w 136"/>
                <a:gd name="T27" fmla="*/ 34 h 217"/>
                <a:gd name="T28" fmla="*/ 14 w 136"/>
                <a:gd name="T29" fmla="*/ 183 h 217"/>
                <a:gd name="T30" fmla="*/ 122 w 136"/>
                <a:gd name="T31" fmla="*/ 183 h 217"/>
                <a:gd name="T32" fmla="*/ 122 w 136"/>
                <a:gd name="T33" fmla="*/ 34 h 217"/>
                <a:gd name="T34" fmla="*/ 14 w 136"/>
                <a:gd name="T35" fmla="*/ 34 h 217"/>
                <a:gd name="T36" fmla="*/ 68 w 136"/>
                <a:gd name="T37" fmla="*/ 14 h 217"/>
                <a:gd name="T38" fmla="*/ 46 w 136"/>
                <a:gd name="T39" fmla="*/ 14 h 217"/>
                <a:gd name="T40" fmla="*/ 44 w 136"/>
                <a:gd name="T41" fmla="*/ 14 h 217"/>
                <a:gd name="T42" fmla="*/ 41 w 136"/>
                <a:gd name="T43" fmla="*/ 17 h 217"/>
                <a:gd name="T44" fmla="*/ 44 w 136"/>
                <a:gd name="T45" fmla="*/ 20 h 217"/>
                <a:gd name="T46" fmla="*/ 46 w 136"/>
                <a:gd name="T47" fmla="*/ 21 h 217"/>
                <a:gd name="T48" fmla="*/ 90 w 136"/>
                <a:gd name="T49" fmla="*/ 20 h 217"/>
                <a:gd name="T50" fmla="*/ 92 w 136"/>
                <a:gd name="T51" fmla="*/ 20 h 217"/>
                <a:gd name="T52" fmla="*/ 95 w 136"/>
                <a:gd name="T53" fmla="*/ 17 h 217"/>
                <a:gd name="T54" fmla="*/ 92 w 136"/>
                <a:gd name="T55" fmla="*/ 14 h 217"/>
                <a:gd name="T56" fmla="*/ 90 w 136"/>
                <a:gd name="T57" fmla="*/ 14 h 217"/>
                <a:gd name="T58" fmla="*/ 68 w 136"/>
                <a:gd name="T59" fmla="*/ 14 h 217"/>
                <a:gd name="T60" fmla="*/ 68 w 136"/>
                <a:gd name="T61" fmla="*/ 211 h 217"/>
                <a:gd name="T62" fmla="*/ 78 w 136"/>
                <a:gd name="T63" fmla="*/ 200 h 217"/>
                <a:gd name="T64" fmla="*/ 68 w 136"/>
                <a:gd name="T65" fmla="*/ 190 h 217"/>
                <a:gd name="T66" fmla="*/ 58 w 136"/>
                <a:gd name="T67" fmla="*/ 200 h 217"/>
                <a:gd name="T68" fmla="*/ 68 w 136"/>
                <a:gd name="T69" fmla="*/ 2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217">
                  <a:moveTo>
                    <a:pt x="124" y="217"/>
                  </a:moveTo>
                  <a:cubicBezTo>
                    <a:pt x="87" y="217"/>
                    <a:pt x="49" y="217"/>
                    <a:pt x="11" y="217"/>
                  </a:cubicBezTo>
                  <a:cubicBezTo>
                    <a:pt x="2" y="214"/>
                    <a:pt x="0" y="211"/>
                    <a:pt x="0" y="201"/>
                  </a:cubicBezTo>
                  <a:cubicBezTo>
                    <a:pt x="0" y="175"/>
                    <a:pt x="0" y="149"/>
                    <a:pt x="0" y="123"/>
                  </a:cubicBezTo>
                  <a:cubicBezTo>
                    <a:pt x="0" y="87"/>
                    <a:pt x="0" y="51"/>
                    <a:pt x="0" y="15"/>
                  </a:cubicBezTo>
                  <a:cubicBezTo>
                    <a:pt x="0" y="13"/>
                    <a:pt x="1" y="10"/>
                    <a:pt x="1" y="8"/>
                  </a:cubicBezTo>
                  <a:cubicBezTo>
                    <a:pt x="3" y="3"/>
                    <a:pt x="7" y="1"/>
                    <a:pt x="11" y="0"/>
                  </a:cubicBezTo>
                  <a:cubicBezTo>
                    <a:pt x="49" y="0"/>
                    <a:pt x="87" y="0"/>
                    <a:pt x="124" y="0"/>
                  </a:cubicBezTo>
                  <a:cubicBezTo>
                    <a:pt x="133" y="4"/>
                    <a:pt x="136" y="7"/>
                    <a:pt x="136" y="17"/>
                  </a:cubicBezTo>
                  <a:cubicBezTo>
                    <a:pt x="136" y="43"/>
                    <a:pt x="136" y="69"/>
                    <a:pt x="136" y="95"/>
                  </a:cubicBezTo>
                  <a:cubicBezTo>
                    <a:pt x="136" y="131"/>
                    <a:pt x="136" y="166"/>
                    <a:pt x="136" y="202"/>
                  </a:cubicBezTo>
                  <a:cubicBezTo>
                    <a:pt x="136" y="205"/>
                    <a:pt x="135" y="207"/>
                    <a:pt x="134" y="210"/>
                  </a:cubicBezTo>
                  <a:cubicBezTo>
                    <a:pt x="132" y="214"/>
                    <a:pt x="129" y="216"/>
                    <a:pt x="124" y="217"/>
                  </a:cubicBezTo>
                  <a:close/>
                  <a:moveTo>
                    <a:pt x="14" y="34"/>
                  </a:moveTo>
                  <a:cubicBezTo>
                    <a:pt x="14" y="84"/>
                    <a:pt x="14" y="134"/>
                    <a:pt x="14" y="183"/>
                  </a:cubicBezTo>
                  <a:cubicBezTo>
                    <a:pt x="50" y="183"/>
                    <a:pt x="86" y="183"/>
                    <a:pt x="122" y="183"/>
                  </a:cubicBezTo>
                  <a:cubicBezTo>
                    <a:pt x="122" y="133"/>
                    <a:pt x="122" y="84"/>
                    <a:pt x="122" y="34"/>
                  </a:cubicBezTo>
                  <a:cubicBezTo>
                    <a:pt x="86" y="34"/>
                    <a:pt x="50" y="34"/>
                    <a:pt x="14" y="34"/>
                  </a:cubicBezTo>
                  <a:close/>
                  <a:moveTo>
                    <a:pt x="68" y="14"/>
                  </a:moveTo>
                  <a:cubicBezTo>
                    <a:pt x="61" y="14"/>
                    <a:pt x="54" y="14"/>
                    <a:pt x="46" y="14"/>
                  </a:cubicBezTo>
                  <a:cubicBezTo>
                    <a:pt x="46" y="14"/>
                    <a:pt x="45" y="14"/>
                    <a:pt x="44" y="14"/>
                  </a:cubicBezTo>
                  <a:cubicBezTo>
                    <a:pt x="42" y="14"/>
                    <a:pt x="41" y="15"/>
                    <a:pt x="41" y="17"/>
                  </a:cubicBezTo>
                  <a:cubicBezTo>
                    <a:pt x="41" y="19"/>
                    <a:pt x="42" y="20"/>
                    <a:pt x="44" y="20"/>
                  </a:cubicBezTo>
                  <a:cubicBezTo>
                    <a:pt x="45" y="21"/>
                    <a:pt x="45" y="21"/>
                    <a:pt x="46" y="21"/>
                  </a:cubicBezTo>
                  <a:cubicBezTo>
                    <a:pt x="60" y="21"/>
                    <a:pt x="75" y="21"/>
                    <a:pt x="90" y="20"/>
                  </a:cubicBezTo>
                  <a:cubicBezTo>
                    <a:pt x="91" y="20"/>
                    <a:pt x="91" y="21"/>
                    <a:pt x="92" y="20"/>
                  </a:cubicBezTo>
                  <a:cubicBezTo>
                    <a:pt x="94" y="20"/>
                    <a:pt x="95" y="19"/>
                    <a:pt x="95" y="17"/>
                  </a:cubicBezTo>
                  <a:cubicBezTo>
                    <a:pt x="95" y="15"/>
                    <a:pt x="94" y="14"/>
                    <a:pt x="92" y="14"/>
                  </a:cubicBezTo>
                  <a:cubicBezTo>
                    <a:pt x="91" y="14"/>
                    <a:pt x="91" y="14"/>
                    <a:pt x="90" y="14"/>
                  </a:cubicBezTo>
                  <a:cubicBezTo>
                    <a:pt x="83" y="14"/>
                    <a:pt x="75" y="14"/>
                    <a:pt x="68" y="14"/>
                  </a:cubicBezTo>
                  <a:close/>
                  <a:moveTo>
                    <a:pt x="68" y="211"/>
                  </a:moveTo>
                  <a:cubicBezTo>
                    <a:pt x="73" y="211"/>
                    <a:pt x="78" y="206"/>
                    <a:pt x="78" y="200"/>
                  </a:cubicBezTo>
                  <a:cubicBezTo>
                    <a:pt x="78" y="195"/>
                    <a:pt x="73" y="190"/>
                    <a:pt x="68" y="190"/>
                  </a:cubicBezTo>
                  <a:cubicBezTo>
                    <a:pt x="62" y="190"/>
                    <a:pt x="58" y="195"/>
                    <a:pt x="58" y="200"/>
                  </a:cubicBezTo>
                  <a:cubicBezTo>
                    <a:pt x="58" y="206"/>
                    <a:pt x="62" y="211"/>
                    <a:pt x="68" y="211"/>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95" name="Freeform 33"/>
          <p:cNvSpPr>
            <a:spLocks noEditPoints="1"/>
          </p:cNvSpPr>
          <p:nvPr/>
        </p:nvSpPr>
        <p:spPr bwMode="auto">
          <a:xfrm>
            <a:off x="4135492" y="2308920"/>
            <a:ext cx="257175" cy="297656"/>
          </a:xfrm>
          <a:custGeom>
            <a:avLst/>
            <a:gdLst>
              <a:gd name="T0" fmla="*/ 97 w 181"/>
              <a:gd name="T1" fmla="*/ 0 h 210"/>
              <a:gd name="T2" fmla="*/ 140 w 181"/>
              <a:gd name="T3" fmla="*/ 10 h 210"/>
              <a:gd name="T4" fmla="*/ 147 w 181"/>
              <a:gd name="T5" fmla="*/ 19 h 210"/>
              <a:gd name="T6" fmla="*/ 159 w 181"/>
              <a:gd name="T7" fmla="*/ 43 h 210"/>
              <a:gd name="T8" fmla="*/ 172 w 181"/>
              <a:gd name="T9" fmla="*/ 76 h 210"/>
              <a:gd name="T10" fmla="*/ 171 w 181"/>
              <a:gd name="T11" fmla="*/ 87 h 210"/>
              <a:gd name="T12" fmla="*/ 181 w 181"/>
              <a:gd name="T13" fmla="*/ 117 h 210"/>
              <a:gd name="T14" fmla="*/ 175 w 181"/>
              <a:gd name="T15" fmla="*/ 124 h 210"/>
              <a:gd name="T16" fmla="*/ 175 w 181"/>
              <a:gd name="T17" fmla="*/ 136 h 210"/>
              <a:gd name="T18" fmla="*/ 170 w 181"/>
              <a:gd name="T19" fmla="*/ 144 h 210"/>
              <a:gd name="T20" fmla="*/ 173 w 181"/>
              <a:gd name="T21" fmla="*/ 156 h 210"/>
              <a:gd name="T22" fmla="*/ 172 w 181"/>
              <a:gd name="T23" fmla="*/ 168 h 210"/>
              <a:gd name="T24" fmla="*/ 146 w 181"/>
              <a:gd name="T25" fmla="*/ 173 h 210"/>
              <a:gd name="T26" fmla="*/ 138 w 181"/>
              <a:gd name="T27" fmla="*/ 207 h 210"/>
              <a:gd name="T28" fmla="*/ 47 w 181"/>
              <a:gd name="T29" fmla="*/ 210 h 210"/>
              <a:gd name="T30" fmla="*/ 46 w 181"/>
              <a:gd name="T31" fmla="*/ 188 h 210"/>
              <a:gd name="T32" fmla="*/ 27 w 181"/>
              <a:gd name="T33" fmla="*/ 140 h 210"/>
              <a:gd name="T34" fmla="*/ 8 w 181"/>
              <a:gd name="T35" fmla="*/ 112 h 210"/>
              <a:gd name="T36" fmla="*/ 0 w 181"/>
              <a:gd name="T37" fmla="*/ 82 h 210"/>
              <a:gd name="T38" fmla="*/ 0 w 181"/>
              <a:gd name="T39" fmla="*/ 73 h 210"/>
              <a:gd name="T40" fmla="*/ 33 w 181"/>
              <a:gd name="T41" fmla="*/ 16 h 210"/>
              <a:gd name="T42" fmla="*/ 88 w 181"/>
              <a:gd name="T43" fmla="*/ 0 h 210"/>
              <a:gd name="T44" fmla="*/ 93 w 181"/>
              <a:gd name="T45" fmla="*/ 91 h 210"/>
              <a:gd name="T46" fmla="*/ 103 w 181"/>
              <a:gd name="T47" fmla="*/ 69 h 210"/>
              <a:gd name="T48" fmla="*/ 96 w 181"/>
              <a:gd name="T49" fmla="*/ 31 h 210"/>
              <a:gd name="T50" fmla="*/ 67 w 181"/>
              <a:gd name="T51" fmla="*/ 35 h 210"/>
              <a:gd name="T52" fmla="*/ 70 w 181"/>
              <a:gd name="T53" fmla="*/ 47 h 210"/>
              <a:gd name="T54" fmla="*/ 88 w 181"/>
              <a:gd name="T55" fmla="*/ 44 h 210"/>
              <a:gd name="T56" fmla="*/ 93 w 181"/>
              <a:gd name="T57" fmla="*/ 58 h 210"/>
              <a:gd name="T58" fmla="*/ 81 w 181"/>
              <a:gd name="T59" fmla="*/ 77 h 210"/>
              <a:gd name="T60" fmla="*/ 80 w 181"/>
              <a:gd name="T61" fmla="*/ 95 h 210"/>
              <a:gd name="T62" fmla="*/ 95 w 181"/>
              <a:gd name="T63" fmla="*/ 113 h 210"/>
              <a:gd name="T64" fmla="*/ 75 w 181"/>
              <a:gd name="T65" fmla="*/ 114 h 210"/>
              <a:gd name="T66" fmla="*/ 95 w 181"/>
              <a:gd name="T6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210">
                <a:moveTo>
                  <a:pt x="88" y="0"/>
                </a:moveTo>
                <a:cubicBezTo>
                  <a:pt x="91" y="0"/>
                  <a:pt x="94" y="0"/>
                  <a:pt x="97" y="0"/>
                </a:cubicBezTo>
                <a:cubicBezTo>
                  <a:pt x="98" y="0"/>
                  <a:pt x="99" y="0"/>
                  <a:pt x="99" y="0"/>
                </a:cubicBezTo>
                <a:cubicBezTo>
                  <a:pt x="114" y="1"/>
                  <a:pt x="127" y="4"/>
                  <a:pt x="140" y="10"/>
                </a:cubicBezTo>
                <a:cubicBezTo>
                  <a:pt x="144" y="12"/>
                  <a:pt x="148" y="15"/>
                  <a:pt x="152" y="17"/>
                </a:cubicBezTo>
                <a:cubicBezTo>
                  <a:pt x="150" y="18"/>
                  <a:pt x="149" y="19"/>
                  <a:pt x="147" y="19"/>
                </a:cubicBezTo>
                <a:cubicBezTo>
                  <a:pt x="154" y="25"/>
                  <a:pt x="160" y="32"/>
                  <a:pt x="164" y="40"/>
                </a:cubicBezTo>
                <a:cubicBezTo>
                  <a:pt x="162" y="41"/>
                  <a:pt x="161" y="42"/>
                  <a:pt x="159" y="43"/>
                </a:cubicBezTo>
                <a:cubicBezTo>
                  <a:pt x="160" y="44"/>
                  <a:pt x="160" y="44"/>
                  <a:pt x="160" y="45"/>
                </a:cubicBezTo>
                <a:cubicBezTo>
                  <a:pt x="166" y="55"/>
                  <a:pt x="169" y="65"/>
                  <a:pt x="172" y="76"/>
                </a:cubicBezTo>
                <a:cubicBezTo>
                  <a:pt x="172" y="78"/>
                  <a:pt x="172" y="81"/>
                  <a:pt x="171" y="83"/>
                </a:cubicBezTo>
                <a:cubicBezTo>
                  <a:pt x="170" y="84"/>
                  <a:pt x="170" y="86"/>
                  <a:pt x="171" y="87"/>
                </a:cubicBezTo>
                <a:cubicBezTo>
                  <a:pt x="172" y="92"/>
                  <a:pt x="174" y="97"/>
                  <a:pt x="175" y="101"/>
                </a:cubicBezTo>
                <a:cubicBezTo>
                  <a:pt x="177" y="107"/>
                  <a:pt x="179" y="112"/>
                  <a:pt x="181" y="117"/>
                </a:cubicBezTo>
                <a:cubicBezTo>
                  <a:pt x="181" y="118"/>
                  <a:pt x="181" y="118"/>
                  <a:pt x="181" y="119"/>
                </a:cubicBezTo>
                <a:cubicBezTo>
                  <a:pt x="180" y="122"/>
                  <a:pt x="177" y="123"/>
                  <a:pt x="175" y="124"/>
                </a:cubicBezTo>
                <a:cubicBezTo>
                  <a:pt x="174" y="124"/>
                  <a:pt x="173" y="125"/>
                  <a:pt x="174" y="126"/>
                </a:cubicBezTo>
                <a:cubicBezTo>
                  <a:pt x="174" y="129"/>
                  <a:pt x="175" y="133"/>
                  <a:pt x="175" y="136"/>
                </a:cubicBezTo>
                <a:cubicBezTo>
                  <a:pt x="176" y="139"/>
                  <a:pt x="176" y="141"/>
                  <a:pt x="173" y="143"/>
                </a:cubicBezTo>
                <a:cubicBezTo>
                  <a:pt x="172" y="143"/>
                  <a:pt x="171" y="144"/>
                  <a:pt x="170" y="144"/>
                </a:cubicBezTo>
                <a:cubicBezTo>
                  <a:pt x="171" y="145"/>
                  <a:pt x="171" y="145"/>
                  <a:pt x="171" y="145"/>
                </a:cubicBezTo>
                <a:cubicBezTo>
                  <a:pt x="176" y="148"/>
                  <a:pt x="176" y="152"/>
                  <a:pt x="173" y="156"/>
                </a:cubicBezTo>
                <a:cubicBezTo>
                  <a:pt x="171" y="158"/>
                  <a:pt x="171" y="161"/>
                  <a:pt x="172" y="163"/>
                </a:cubicBezTo>
                <a:cubicBezTo>
                  <a:pt x="172" y="165"/>
                  <a:pt x="172" y="166"/>
                  <a:pt x="172" y="168"/>
                </a:cubicBezTo>
                <a:cubicBezTo>
                  <a:pt x="171" y="172"/>
                  <a:pt x="165" y="176"/>
                  <a:pt x="160" y="174"/>
                </a:cubicBezTo>
                <a:cubicBezTo>
                  <a:pt x="155" y="173"/>
                  <a:pt x="151" y="173"/>
                  <a:pt x="146" y="173"/>
                </a:cubicBezTo>
                <a:cubicBezTo>
                  <a:pt x="141" y="174"/>
                  <a:pt x="139" y="176"/>
                  <a:pt x="139" y="181"/>
                </a:cubicBezTo>
                <a:cubicBezTo>
                  <a:pt x="138" y="190"/>
                  <a:pt x="138" y="198"/>
                  <a:pt x="138" y="207"/>
                </a:cubicBezTo>
                <a:cubicBezTo>
                  <a:pt x="137" y="208"/>
                  <a:pt x="137" y="209"/>
                  <a:pt x="137" y="210"/>
                </a:cubicBezTo>
                <a:cubicBezTo>
                  <a:pt x="107" y="210"/>
                  <a:pt x="77" y="210"/>
                  <a:pt x="47" y="210"/>
                </a:cubicBezTo>
                <a:cubicBezTo>
                  <a:pt x="47" y="209"/>
                  <a:pt x="47" y="208"/>
                  <a:pt x="47" y="207"/>
                </a:cubicBezTo>
                <a:cubicBezTo>
                  <a:pt x="47" y="200"/>
                  <a:pt x="47" y="194"/>
                  <a:pt x="46" y="188"/>
                </a:cubicBezTo>
                <a:cubicBezTo>
                  <a:pt x="46" y="184"/>
                  <a:pt x="46" y="181"/>
                  <a:pt x="45" y="177"/>
                </a:cubicBezTo>
                <a:cubicBezTo>
                  <a:pt x="42" y="163"/>
                  <a:pt x="36" y="151"/>
                  <a:pt x="27" y="140"/>
                </a:cubicBezTo>
                <a:cubicBezTo>
                  <a:pt x="21" y="134"/>
                  <a:pt x="17" y="126"/>
                  <a:pt x="12" y="119"/>
                </a:cubicBezTo>
                <a:cubicBezTo>
                  <a:pt x="11" y="117"/>
                  <a:pt x="9" y="114"/>
                  <a:pt x="8" y="112"/>
                </a:cubicBezTo>
                <a:cubicBezTo>
                  <a:pt x="4" y="107"/>
                  <a:pt x="3" y="101"/>
                  <a:pt x="2" y="95"/>
                </a:cubicBezTo>
                <a:cubicBezTo>
                  <a:pt x="1" y="91"/>
                  <a:pt x="0" y="87"/>
                  <a:pt x="0" y="82"/>
                </a:cubicBezTo>
                <a:cubicBezTo>
                  <a:pt x="0" y="80"/>
                  <a:pt x="0" y="77"/>
                  <a:pt x="0" y="74"/>
                </a:cubicBezTo>
                <a:cubicBezTo>
                  <a:pt x="0" y="74"/>
                  <a:pt x="0" y="73"/>
                  <a:pt x="0" y="73"/>
                </a:cubicBezTo>
                <a:cubicBezTo>
                  <a:pt x="1" y="64"/>
                  <a:pt x="3" y="55"/>
                  <a:pt x="7" y="47"/>
                </a:cubicBezTo>
                <a:cubicBezTo>
                  <a:pt x="13" y="34"/>
                  <a:pt x="21" y="23"/>
                  <a:pt x="33" y="16"/>
                </a:cubicBezTo>
                <a:cubicBezTo>
                  <a:pt x="47" y="6"/>
                  <a:pt x="63" y="2"/>
                  <a:pt x="80" y="0"/>
                </a:cubicBezTo>
                <a:cubicBezTo>
                  <a:pt x="83" y="0"/>
                  <a:pt x="85" y="0"/>
                  <a:pt x="88" y="0"/>
                </a:cubicBezTo>
                <a:close/>
                <a:moveTo>
                  <a:pt x="93" y="95"/>
                </a:moveTo>
                <a:cubicBezTo>
                  <a:pt x="93" y="93"/>
                  <a:pt x="93" y="92"/>
                  <a:pt x="93" y="91"/>
                </a:cubicBezTo>
                <a:cubicBezTo>
                  <a:pt x="93" y="86"/>
                  <a:pt x="94" y="81"/>
                  <a:pt x="97" y="77"/>
                </a:cubicBezTo>
                <a:cubicBezTo>
                  <a:pt x="99" y="75"/>
                  <a:pt x="101" y="72"/>
                  <a:pt x="103" y="69"/>
                </a:cubicBezTo>
                <a:cubicBezTo>
                  <a:pt x="106" y="66"/>
                  <a:pt x="109" y="62"/>
                  <a:pt x="110" y="58"/>
                </a:cubicBezTo>
                <a:cubicBezTo>
                  <a:pt x="114" y="46"/>
                  <a:pt x="108" y="35"/>
                  <a:pt x="96" y="31"/>
                </a:cubicBezTo>
                <a:cubicBezTo>
                  <a:pt x="91" y="30"/>
                  <a:pt x="86" y="30"/>
                  <a:pt x="81" y="30"/>
                </a:cubicBezTo>
                <a:cubicBezTo>
                  <a:pt x="76" y="31"/>
                  <a:pt x="71" y="32"/>
                  <a:pt x="67" y="35"/>
                </a:cubicBezTo>
                <a:cubicBezTo>
                  <a:pt x="67" y="35"/>
                  <a:pt x="66" y="36"/>
                  <a:pt x="66" y="36"/>
                </a:cubicBezTo>
                <a:cubicBezTo>
                  <a:pt x="67" y="40"/>
                  <a:pt x="68" y="44"/>
                  <a:pt x="70" y="47"/>
                </a:cubicBezTo>
                <a:cubicBezTo>
                  <a:pt x="71" y="47"/>
                  <a:pt x="71" y="47"/>
                  <a:pt x="72" y="46"/>
                </a:cubicBezTo>
                <a:cubicBezTo>
                  <a:pt x="77" y="44"/>
                  <a:pt x="82" y="43"/>
                  <a:pt x="88" y="44"/>
                </a:cubicBezTo>
                <a:cubicBezTo>
                  <a:pt x="92" y="45"/>
                  <a:pt x="94" y="48"/>
                  <a:pt x="94" y="52"/>
                </a:cubicBezTo>
                <a:cubicBezTo>
                  <a:pt x="94" y="54"/>
                  <a:pt x="94" y="56"/>
                  <a:pt x="93" y="58"/>
                </a:cubicBezTo>
                <a:cubicBezTo>
                  <a:pt x="92" y="61"/>
                  <a:pt x="89" y="64"/>
                  <a:pt x="87" y="67"/>
                </a:cubicBezTo>
                <a:cubicBezTo>
                  <a:pt x="85" y="70"/>
                  <a:pt x="83" y="73"/>
                  <a:pt x="81" y="77"/>
                </a:cubicBezTo>
                <a:cubicBezTo>
                  <a:pt x="78" y="82"/>
                  <a:pt x="77" y="88"/>
                  <a:pt x="78" y="95"/>
                </a:cubicBezTo>
                <a:cubicBezTo>
                  <a:pt x="79" y="95"/>
                  <a:pt x="79" y="95"/>
                  <a:pt x="80" y="95"/>
                </a:cubicBezTo>
                <a:cubicBezTo>
                  <a:pt x="84" y="95"/>
                  <a:pt x="88" y="95"/>
                  <a:pt x="93" y="95"/>
                </a:cubicBezTo>
                <a:close/>
                <a:moveTo>
                  <a:pt x="95" y="113"/>
                </a:moveTo>
                <a:cubicBezTo>
                  <a:pt x="95" y="107"/>
                  <a:pt x="91" y="103"/>
                  <a:pt x="85" y="103"/>
                </a:cubicBezTo>
                <a:cubicBezTo>
                  <a:pt x="79" y="103"/>
                  <a:pt x="75" y="107"/>
                  <a:pt x="75" y="114"/>
                </a:cubicBezTo>
                <a:cubicBezTo>
                  <a:pt x="75" y="119"/>
                  <a:pt x="79" y="124"/>
                  <a:pt x="85" y="124"/>
                </a:cubicBezTo>
                <a:cubicBezTo>
                  <a:pt x="91" y="124"/>
                  <a:pt x="95" y="120"/>
                  <a:pt x="95" y="113"/>
                </a:cubicBezTo>
                <a:close/>
              </a:path>
            </a:pathLst>
          </a:custGeom>
          <a:solidFill>
            <a:srgbClr val="4F2600"/>
          </a:solidFill>
          <a:ln>
            <a:noFill/>
          </a:ln>
        </p:spPr>
        <p:txBody>
          <a:bodyPr vert="horz" wrap="square" lIns="68580" tIns="34290" rIns="68580" bIns="3429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24" name="组合 23"/>
          <p:cNvGrpSpPr/>
          <p:nvPr/>
        </p:nvGrpSpPr>
        <p:grpSpPr>
          <a:xfrm>
            <a:off x="4521254" y="5523309"/>
            <a:ext cx="435769" cy="486966"/>
            <a:chOff x="7743826" y="6232921"/>
            <a:chExt cx="581025" cy="649288"/>
          </a:xfrm>
        </p:grpSpPr>
        <p:sp>
          <p:nvSpPr>
            <p:cNvPr id="81" name="Rectangle 21"/>
            <p:cNvSpPr>
              <a:spLocks noChangeArrowheads="1"/>
            </p:cNvSpPr>
            <p:nvPr/>
          </p:nvSpPr>
          <p:spPr bwMode="auto">
            <a:xfrm>
              <a:off x="7743826" y="6232921"/>
              <a:ext cx="581025" cy="649288"/>
            </a:xfrm>
            <a:prstGeom prst="rect">
              <a:avLst/>
            </a:prstGeom>
            <a:solidFill>
              <a:srgbClr val="4F2600"/>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6" name="Freeform 34"/>
            <p:cNvSpPr>
              <a:spLocks noEditPoints="1"/>
            </p:cNvSpPr>
            <p:nvPr/>
          </p:nvSpPr>
          <p:spPr bwMode="auto">
            <a:xfrm>
              <a:off x="7851776" y="6351984"/>
              <a:ext cx="341313" cy="396875"/>
            </a:xfrm>
            <a:custGeom>
              <a:avLst/>
              <a:gdLst>
                <a:gd name="T0" fmla="*/ 97 w 181"/>
                <a:gd name="T1" fmla="*/ 0 h 210"/>
                <a:gd name="T2" fmla="*/ 140 w 181"/>
                <a:gd name="T3" fmla="*/ 11 h 210"/>
                <a:gd name="T4" fmla="*/ 148 w 181"/>
                <a:gd name="T5" fmla="*/ 20 h 210"/>
                <a:gd name="T6" fmla="*/ 160 w 181"/>
                <a:gd name="T7" fmla="*/ 43 h 210"/>
                <a:gd name="T8" fmla="*/ 172 w 181"/>
                <a:gd name="T9" fmla="*/ 76 h 210"/>
                <a:gd name="T10" fmla="*/ 171 w 181"/>
                <a:gd name="T11" fmla="*/ 87 h 210"/>
                <a:gd name="T12" fmla="*/ 181 w 181"/>
                <a:gd name="T13" fmla="*/ 118 h 210"/>
                <a:gd name="T14" fmla="*/ 175 w 181"/>
                <a:gd name="T15" fmla="*/ 124 h 210"/>
                <a:gd name="T16" fmla="*/ 176 w 181"/>
                <a:gd name="T17" fmla="*/ 136 h 210"/>
                <a:gd name="T18" fmla="*/ 171 w 181"/>
                <a:gd name="T19" fmla="*/ 145 h 210"/>
                <a:gd name="T20" fmla="*/ 173 w 181"/>
                <a:gd name="T21" fmla="*/ 156 h 210"/>
                <a:gd name="T22" fmla="*/ 172 w 181"/>
                <a:gd name="T23" fmla="*/ 168 h 210"/>
                <a:gd name="T24" fmla="*/ 146 w 181"/>
                <a:gd name="T25" fmla="*/ 174 h 210"/>
                <a:gd name="T26" fmla="*/ 138 w 181"/>
                <a:gd name="T27" fmla="*/ 207 h 210"/>
                <a:gd name="T28" fmla="*/ 47 w 181"/>
                <a:gd name="T29" fmla="*/ 210 h 210"/>
                <a:gd name="T30" fmla="*/ 47 w 181"/>
                <a:gd name="T31" fmla="*/ 188 h 210"/>
                <a:gd name="T32" fmla="*/ 27 w 181"/>
                <a:gd name="T33" fmla="*/ 140 h 210"/>
                <a:gd name="T34" fmla="*/ 8 w 181"/>
                <a:gd name="T35" fmla="*/ 112 h 210"/>
                <a:gd name="T36" fmla="*/ 0 w 181"/>
                <a:gd name="T37" fmla="*/ 83 h 210"/>
                <a:gd name="T38" fmla="*/ 0 w 181"/>
                <a:gd name="T39" fmla="*/ 73 h 210"/>
                <a:gd name="T40" fmla="*/ 33 w 181"/>
                <a:gd name="T41" fmla="*/ 16 h 210"/>
                <a:gd name="T42" fmla="*/ 88 w 181"/>
                <a:gd name="T43" fmla="*/ 0 h 210"/>
                <a:gd name="T44" fmla="*/ 93 w 181"/>
                <a:gd name="T45" fmla="*/ 91 h 210"/>
                <a:gd name="T46" fmla="*/ 104 w 181"/>
                <a:gd name="T47" fmla="*/ 69 h 210"/>
                <a:gd name="T48" fmla="*/ 97 w 181"/>
                <a:gd name="T49" fmla="*/ 31 h 210"/>
                <a:gd name="T50" fmla="*/ 67 w 181"/>
                <a:gd name="T51" fmla="*/ 35 h 210"/>
                <a:gd name="T52" fmla="*/ 70 w 181"/>
                <a:gd name="T53" fmla="*/ 48 h 210"/>
                <a:gd name="T54" fmla="*/ 88 w 181"/>
                <a:gd name="T55" fmla="*/ 44 h 210"/>
                <a:gd name="T56" fmla="*/ 94 w 181"/>
                <a:gd name="T57" fmla="*/ 58 h 210"/>
                <a:gd name="T58" fmla="*/ 81 w 181"/>
                <a:gd name="T59" fmla="*/ 77 h 210"/>
                <a:gd name="T60" fmla="*/ 80 w 181"/>
                <a:gd name="T61" fmla="*/ 95 h 210"/>
                <a:gd name="T62" fmla="*/ 95 w 181"/>
                <a:gd name="T63" fmla="*/ 114 h 210"/>
                <a:gd name="T64" fmla="*/ 75 w 181"/>
                <a:gd name="T65" fmla="*/ 114 h 210"/>
                <a:gd name="T66" fmla="*/ 95 w 181"/>
                <a:gd name="T67"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210">
                  <a:moveTo>
                    <a:pt x="88" y="0"/>
                  </a:moveTo>
                  <a:cubicBezTo>
                    <a:pt x="91" y="0"/>
                    <a:pt x="94" y="0"/>
                    <a:pt x="97" y="0"/>
                  </a:cubicBezTo>
                  <a:cubicBezTo>
                    <a:pt x="98" y="0"/>
                    <a:pt x="99" y="0"/>
                    <a:pt x="100" y="0"/>
                  </a:cubicBezTo>
                  <a:cubicBezTo>
                    <a:pt x="114" y="1"/>
                    <a:pt x="127" y="4"/>
                    <a:pt x="140" y="11"/>
                  </a:cubicBezTo>
                  <a:cubicBezTo>
                    <a:pt x="144" y="13"/>
                    <a:pt x="148" y="15"/>
                    <a:pt x="152" y="18"/>
                  </a:cubicBezTo>
                  <a:cubicBezTo>
                    <a:pt x="150" y="18"/>
                    <a:pt x="149" y="19"/>
                    <a:pt x="148" y="20"/>
                  </a:cubicBezTo>
                  <a:cubicBezTo>
                    <a:pt x="155" y="25"/>
                    <a:pt x="160" y="32"/>
                    <a:pt x="164" y="40"/>
                  </a:cubicBezTo>
                  <a:cubicBezTo>
                    <a:pt x="163" y="41"/>
                    <a:pt x="161" y="42"/>
                    <a:pt x="160" y="43"/>
                  </a:cubicBezTo>
                  <a:cubicBezTo>
                    <a:pt x="160" y="44"/>
                    <a:pt x="160" y="45"/>
                    <a:pt x="161" y="45"/>
                  </a:cubicBezTo>
                  <a:cubicBezTo>
                    <a:pt x="166" y="55"/>
                    <a:pt x="169" y="65"/>
                    <a:pt x="172" y="76"/>
                  </a:cubicBezTo>
                  <a:cubicBezTo>
                    <a:pt x="173" y="79"/>
                    <a:pt x="173" y="81"/>
                    <a:pt x="171" y="84"/>
                  </a:cubicBezTo>
                  <a:cubicBezTo>
                    <a:pt x="171" y="85"/>
                    <a:pt x="171" y="86"/>
                    <a:pt x="171" y="87"/>
                  </a:cubicBezTo>
                  <a:cubicBezTo>
                    <a:pt x="172" y="92"/>
                    <a:pt x="174" y="97"/>
                    <a:pt x="176" y="101"/>
                  </a:cubicBezTo>
                  <a:cubicBezTo>
                    <a:pt x="177" y="107"/>
                    <a:pt x="179" y="112"/>
                    <a:pt x="181" y="118"/>
                  </a:cubicBezTo>
                  <a:cubicBezTo>
                    <a:pt x="181" y="118"/>
                    <a:pt x="181" y="119"/>
                    <a:pt x="181" y="119"/>
                  </a:cubicBezTo>
                  <a:cubicBezTo>
                    <a:pt x="180" y="122"/>
                    <a:pt x="178" y="123"/>
                    <a:pt x="175" y="124"/>
                  </a:cubicBezTo>
                  <a:cubicBezTo>
                    <a:pt x="174" y="124"/>
                    <a:pt x="174" y="125"/>
                    <a:pt x="174" y="126"/>
                  </a:cubicBezTo>
                  <a:cubicBezTo>
                    <a:pt x="174" y="129"/>
                    <a:pt x="175" y="133"/>
                    <a:pt x="176" y="136"/>
                  </a:cubicBezTo>
                  <a:cubicBezTo>
                    <a:pt x="176" y="139"/>
                    <a:pt x="176" y="141"/>
                    <a:pt x="174" y="143"/>
                  </a:cubicBezTo>
                  <a:cubicBezTo>
                    <a:pt x="173" y="143"/>
                    <a:pt x="172" y="144"/>
                    <a:pt x="171" y="145"/>
                  </a:cubicBezTo>
                  <a:cubicBezTo>
                    <a:pt x="171" y="145"/>
                    <a:pt x="171" y="145"/>
                    <a:pt x="171" y="145"/>
                  </a:cubicBezTo>
                  <a:cubicBezTo>
                    <a:pt x="176" y="149"/>
                    <a:pt x="176" y="152"/>
                    <a:pt x="173" y="156"/>
                  </a:cubicBezTo>
                  <a:cubicBezTo>
                    <a:pt x="172" y="159"/>
                    <a:pt x="171" y="161"/>
                    <a:pt x="172" y="164"/>
                  </a:cubicBezTo>
                  <a:cubicBezTo>
                    <a:pt x="172" y="165"/>
                    <a:pt x="172" y="166"/>
                    <a:pt x="172" y="168"/>
                  </a:cubicBezTo>
                  <a:cubicBezTo>
                    <a:pt x="171" y="172"/>
                    <a:pt x="165" y="176"/>
                    <a:pt x="160" y="175"/>
                  </a:cubicBezTo>
                  <a:cubicBezTo>
                    <a:pt x="156" y="173"/>
                    <a:pt x="151" y="173"/>
                    <a:pt x="146" y="174"/>
                  </a:cubicBezTo>
                  <a:cubicBezTo>
                    <a:pt x="141" y="174"/>
                    <a:pt x="139" y="176"/>
                    <a:pt x="139" y="181"/>
                  </a:cubicBezTo>
                  <a:cubicBezTo>
                    <a:pt x="138" y="190"/>
                    <a:pt x="138" y="198"/>
                    <a:pt x="138" y="207"/>
                  </a:cubicBezTo>
                  <a:cubicBezTo>
                    <a:pt x="138" y="208"/>
                    <a:pt x="138" y="209"/>
                    <a:pt x="137" y="210"/>
                  </a:cubicBezTo>
                  <a:cubicBezTo>
                    <a:pt x="107" y="210"/>
                    <a:pt x="77" y="210"/>
                    <a:pt x="47" y="210"/>
                  </a:cubicBezTo>
                  <a:cubicBezTo>
                    <a:pt x="47" y="209"/>
                    <a:pt x="47" y="208"/>
                    <a:pt x="47" y="207"/>
                  </a:cubicBezTo>
                  <a:cubicBezTo>
                    <a:pt x="47" y="201"/>
                    <a:pt x="47" y="194"/>
                    <a:pt x="47" y="188"/>
                  </a:cubicBezTo>
                  <a:cubicBezTo>
                    <a:pt x="47" y="185"/>
                    <a:pt x="46" y="181"/>
                    <a:pt x="45" y="177"/>
                  </a:cubicBezTo>
                  <a:cubicBezTo>
                    <a:pt x="43" y="163"/>
                    <a:pt x="37" y="151"/>
                    <a:pt x="27" y="140"/>
                  </a:cubicBezTo>
                  <a:cubicBezTo>
                    <a:pt x="22" y="134"/>
                    <a:pt x="17" y="126"/>
                    <a:pt x="13" y="119"/>
                  </a:cubicBezTo>
                  <a:cubicBezTo>
                    <a:pt x="11" y="117"/>
                    <a:pt x="10" y="114"/>
                    <a:pt x="8" y="112"/>
                  </a:cubicBezTo>
                  <a:cubicBezTo>
                    <a:pt x="5" y="107"/>
                    <a:pt x="3" y="101"/>
                    <a:pt x="2" y="95"/>
                  </a:cubicBezTo>
                  <a:cubicBezTo>
                    <a:pt x="1" y="91"/>
                    <a:pt x="1" y="87"/>
                    <a:pt x="0" y="83"/>
                  </a:cubicBezTo>
                  <a:cubicBezTo>
                    <a:pt x="0" y="80"/>
                    <a:pt x="0" y="77"/>
                    <a:pt x="0" y="74"/>
                  </a:cubicBezTo>
                  <a:cubicBezTo>
                    <a:pt x="0" y="74"/>
                    <a:pt x="0" y="73"/>
                    <a:pt x="0" y="73"/>
                  </a:cubicBezTo>
                  <a:cubicBezTo>
                    <a:pt x="1" y="64"/>
                    <a:pt x="3" y="55"/>
                    <a:pt x="7" y="47"/>
                  </a:cubicBezTo>
                  <a:cubicBezTo>
                    <a:pt x="13" y="34"/>
                    <a:pt x="21" y="24"/>
                    <a:pt x="33" y="16"/>
                  </a:cubicBezTo>
                  <a:cubicBezTo>
                    <a:pt x="48" y="7"/>
                    <a:pt x="64" y="2"/>
                    <a:pt x="80" y="0"/>
                  </a:cubicBezTo>
                  <a:cubicBezTo>
                    <a:pt x="83" y="0"/>
                    <a:pt x="86" y="0"/>
                    <a:pt x="88" y="0"/>
                  </a:cubicBezTo>
                  <a:close/>
                  <a:moveTo>
                    <a:pt x="93" y="95"/>
                  </a:moveTo>
                  <a:cubicBezTo>
                    <a:pt x="93" y="94"/>
                    <a:pt x="93" y="92"/>
                    <a:pt x="93" y="91"/>
                  </a:cubicBezTo>
                  <a:cubicBezTo>
                    <a:pt x="93" y="86"/>
                    <a:pt x="94" y="82"/>
                    <a:pt x="97" y="78"/>
                  </a:cubicBezTo>
                  <a:cubicBezTo>
                    <a:pt x="99" y="75"/>
                    <a:pt x="101" y="72"/>
                    <a:pt x="104" y="69"/>
                  </a:cubicBezTo>
                  <a:cubicBezTo>
                    <a:pt x="106" y="66"/>
                    <a:pt x="109" y="62"/>
                    <a:pt x="110" y="58"/>
                  </a:cubicBezTo>
                  <a:cubicBezTo>
                    <a:pt x="114" y="46"/>
                    <a:pt x="109" y="35"/>
                    <a:pt x="97" y="31"/>
                  </a:cubicBezTo>
                  <a:cubicBezTo>
                    <a:pt x="91" y="30"/>
                    <a:pt x="86" y="30"/>
                    <a:pt x="81" y="31"/>
                  </a:cubicBezTo>
                  <a:cubicBezTo>
                    <a:pt x="76" y="31"/>
                    <a:pt x="71" y="33"/>
                    <a:pt x="67" y="35"/>
                  </a:cubicBezTo>
                  <a:cubicBezTo>
                    <a:pt x="67" y="35"/>
                    <a:pt x="66" y="36"/>
                    <a:pt x="66" y="36"/>
                  </a:cubicBezTo>
                  <a:cubicBezTo>
                    <a:pt x="67" y="40"/>
                    <a:pt x="69" y="44"/>
                    <a:pt x="70" y="48"/>
                  </a:cubicBezTo>
                  <a:cubicBezTo>
                    <a:pt x="71" y="47"/>
                    <a:pt x="71" y="47"/>
                    <a:pt x="72" y="46"/>
                  </a:cubicBezTo>
                  <a:cubicBezTo>
                    <a:pt x="77" y="44"/>
                    <a:pt x="83" y="43"/>
                    <a:pt x="88" y="44"/>
                  </a:cubicBezTo>
                  <a:cubicBezTo>
                    <a:pt x="92" y="45"/>
                    <a:pt x="95" y="49"/>
                    <a:pt x="94" y="53"/>
                  </a:cubicBezTo>
                  <a:cubicBezTo>
                    <a:pt x="94" y="54"/>
                    <a:pt x="94" y="56"/>
                    <a:pt x="94" y="58"/>
                  </a:cubicBezTo>
                  <a:cubicBezTo>
                    <a:pt x="92" y="61"/>
                    <a:pt x="90" y="64"/>
                    <a:pt x="88" y="67"/>
                  </a:cubicBezTo>
                  <a:cubicBezTo>
                    <a:pt x="85" y="71"/>
                    <a:pt x="83" y="74"/>
                    <a:pt x="81" y="77"/>
                  </a:cubicBezTo>
                  <a:cubicBezTo>
                    <a:pt x="78" y="83"/>
                    <a:pt x="77" y="89"/>
                    <a:pt x="78" y="95"/>
                  </a:cubicBezTo>
                  <a:cubicBezTo>
                    <a:pt x="79" y="95"/>
                    <a:pt x="79" y="95"/>
                    <a:pt x="80" y="95"/>
                  </a:cubicBezTo>
                  <a:cubicBezTo>
                    <a:pt x="84" y="95"/>
                    <a:pt x="88" y="95"/>
                    <a:pt x="93" y="95"/>
                  </a:cubicBezTo>
                  <a:close/>
                  <a:moveTo>
                    <a:pt x="95" y="114"/>
                  </a:moveTo>
                  <a:cubicBezTo>
                    <a:pt x="95" y="108"/>
                    <a:pt x="91" y="103"/>
                    <a:pt x="85" y="103"/>
                  </a:cubicBezTo>
                  <a:cubicBezTo>
                    <a:pt x="79" y="103"/>
                    <a:pt x="75" y="108"/>
                    <a:pt x="75" y="114"/>
                  </a:cubicBezTo>
                  <a:cubicBezTo>
                    <a:pt x="75" y="120"/>
                    <a:pt x="79" y="124"/>
                    <a:pt x="85" y="124"/>
                  </a:cubicBezTo>
                  <a:cubicBezTo>
                    <a:pt x="91" y="124"/>
                    <a:pt x="95" y="120"/>
                    <a:pt x="95" y="11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97" name="组合 96"/>
          <p:cNvGrpSpPr/>
          <p:nvPr/>
        </p:nvGrpSpPr>
        <p:grpSpPr>
          <a:xfrm>
            <a:off x="4165741" y="4437757"/>
            <a:ext cx="192881" cy="257175"/>
            <a:chOff x="5468938" y="1814513"/>
            <a:chExt cx="257175" cy="342900"/>
          </a:xfrm>
          <a:solidFill>
            <a:srgbClr val="4F2600"/>
          </a:solidFill>
        </p:grpSpPr>
        <p:sp>
          <p:nvSpPr>
            <p:cNvPr id="99" name="Freeform 35"/>
            <p:cNvSpPr>
              <a:spLocks noEditPoints="1"/>
            </p:cNvSpPr>
            <p:nvPr/>
          </p:nvSpPr>
          <p:spPr bwMode="auto">
            <a:xfrm>
              <a:off x="5468938" y="1814513"/>
              <a:ext cx="257175" cy="342900"/>
            </a:xfrm>
            <a:custGeom>
              <a:avLst/>
              <a:gdLst>
                <a:gd name="T0" fmla="*/ 136 w 136"/>
                <a:gd name="T1" fmla="*/ 119 h 181"/>
                <a:gd name="T2" fmla="*/ 124 w 136"/>
                <a:gd name="T3" fmla="*/ 129 h 181"/>
                <a:gd name="T4" fmla="*/ 106 w 136"/>
                <a:gd name="T5" fmla="*/ 129 h 181"/>
                <a:gd name="T6" fmla="*/ 106 w 136"/>
                <a:gd name="T7" fmla="*/ 168 h 181"/>
                <a:gd name="T8" fmla="*/ 95 w 136"/>
                <a:gd name="T9" fmla="*/ 181 h 181"/>
                <a:gd name="T10" fmla="*/ 11 w 136"/>
                <a:gd name="T11" fmla="*/ 180 h 181"/>
                <a:gd name="T12" fmla="*/ 0 w 136"/>
                <a:gd name="T13" fmla="*/ 170 h 181"/>
                <a:gd name="T14" fmla="*/ 1 w 136"/>
                <a:gd name="T15" fmla="*/ 10 h 181"/>
                <a:gd name="T16" fmla="*/ 11 w 136"/>
                <a:gd name="T17" fmla="*/ 0 h 181"/>
                <a:gd name="T18" fmla="*/ 95 w 136"/>
                <a:gd name="T19" fmla="*/ 0 h 181"/>
                <a:gd name="T20" fmla="*/ 106 w 136"/>
                <a:gd name="T21" fmla="*/ 13 h 181"/>
                <a:gd name="T22" fmla="*/ 106 w 136"/>
                <a:gd name="T23" fmla="*/ 46 h 181"/>
                <a:gd name="T24" fmla="*/ 124 w 136"/>
                <a:gd name="T25" fmla="*/ 46 h 181"/>
                <a:gd name="T26" fmla="*/ 136 w 136"/>
                <a:gd name="T27" fmla="*/ 57 h 181"/>
                <a:gd name="T28" fmla="*/ 97 w 136"/>
                <a:gd name="T29" fmla="*/ 129 h 181"/>
                <a:gd name="T30" fmla="*/ 73 w 136"/>
                <a:gd name="T31" fmla="*/ 130 h 181"/>
                <a:gd name="T32" fmla="*/ 54 w 136"/>
                <a:gd name="T33" fmla="*/ 149 h 181"/>
                <a:gd name="T34" fmla="*/ 47 w 136"/>
                <a:gd name="T35" fmla="*/ 129 h 181"/>
                <a:gd name="T36" fmla="*/ 35 w 136"/>
                <a:gd name="T37" fmla="*/ 58 h 181"/>
                <a:gd name="T38" fmla="*/ 48 w 136"/>
                <a:gd name="T39" fmla="*/ 46 h 181"/>
                <a:gd name="T40" fmla="*/ 97 w 136"/>
                <a:gd name="T41" fmla="*/ 46 h 181"/>
                <a:gd name="T42" fmla="*/ 9 w 136"/>
                <a:gd name="T43" fmla="*/ 19 h 181"/>
                <a:gd name="T44" fmla="*/ 97 w 136"/>
                <a:gd name="T45" fmla="*/ 158 h 181"/>
                <a:gd name="T46" fmla="*/ 60 w 136"/>
                <a:gd name="T47" fmla="*/ 135 h 181"/>
                <a:gd name="T48" fmla="*/ 73 w 136"/>
                <a:gd name="T49" fmla="*/ 124 h 181"/>
                <a:gd name="T50" fmla="*/ 131 w 136"/>
                <a:gd name="T51" fmla="*/ 117 h 181"/>
                <a:gd name="T52" fmla="*/ 124 w 136"/>
                <a:gd name="T53" fmla="*/ 52 h 181"/>
                <a:gd name="T54" fmla="*/ 40 w 136"/>
                <a:gd name="T55" fmla="*/ 59 h 181"/>
                <a:gd name="T56" fmla="*/ 47 w 136"/>
                <a:gd name="T57" fmla="*/ 124 h 181"/>
                <a:gd name="T58" fmla="*/ 59 w 136"/>
                <a:gd name="T59" fmla="*/ 124 h 181"/>
                <a:gd name="T60" fmla="*/ 53 w 136"/>
                <a:gd name="T61" fmla="*/ 174 h 181"/>
                <a:gd name="T62" fmla="*/ 53 w 136"/>
                <a:gd name="T63" fmla="*/ 162 h 181"/>
                <a:gd name="T64" fmla="*/ 53 w 136"/>
                <a:gd name="T65" fmla="*/ 174 h 181"/>
                <a:gd name="T66" fmla="*/ 66 w 136"/>
                <a:gd name="T67" fmla="*/ 12 h 181"/>
                <a:gd name="T68" fmla="*/ 66 w 136"/>
                <a:gd name="T69" fmla="*/ 9 h 181"/>
                <a:gd name="T70" fmla="*/ 41 w 136"/>
                <a:gd name="T71" fmla="*/ 9 h 181"/>
                <a:gd name="T72" fmla="*/ 39 w 136"/>
                <a:gd name="T73" fmla="*/ 10 h 181"/>
                <a:gd name="T74" fmla="*/ 41 w 136"/>
                <a:gd name="T75" fmla="*/ 1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81">
                  <a:moveTo>
                    <a:pt x="136" y="57"/>
                  </a:moveTo>
                  <a:cubicBezTo>
                    <a:pt x="136" y="77"/>
                    <a:pt x="136" y="98"/>
                    <a:pt x="136" y="119"/>
                  </a:cubicBezTo>
                  <a:cubicBezTo>
                    <a:pt x="136" y="119"/>
                    <a:pt x="136" y="119"/>
                    <a:pt x="136" y="119"/>
                  </a:cubicBezTo>
                  <a:cubicBezTo>
                    <a:pt x="135" y="125"/>
                    <a:pt x="130" y="129"/>
                    <a:pt x="124" y="129"/>
                  </a:cubicBezTo>
                  <a:cubicBezTo>
                    <a:pt x="118" y="129"/>
                    <a:pt x="113" y="129"/>
                    <a:pt x="107" y="129"/>
                  </a:cubicBezTo>
                  <a:cubicBezTo>
                    <a:pt x="107" y="129"/>
                    <a:pt x="106" y="129"/>
                    <a:pt x="106" y="129"/>
                  </a:cubicBezTo>
                  <a:cubicBezTo>
                    <a:pt x="106" y="130"/>
                    <a:pt x="106" y="130"/>
                    <a:pt x="106" y="131"/>
                  </a:cubicBezTo>
                  <a:cubicBezTo>
                    <a:pt x="106" y="143"/>
                    <a:pt x="106" y="155"/>
                    <a:pt x="106" y="168"/>
                  </a:cubicBezTo>
                  <a:cubicBezTo>
                    <a:pt x="106" y="172"/>
                    <a:pt x="104" y="176"/>
                    <a:pt x="100" y="178"/>
                  </a:cubicBezTo>
                  <a:cubicBezTo>
                    <a:pt x="99" y="179"/>
                    <a:pt x="97" y="180"/>
                    <a:pt x="95" y="181"/>
                  </a:cubicBezTo>
                  <a:cubicBezTo>
                    <a:pt x="67" y="181"/>
                    <a:pt x="39" y="181"/>
                    <a:pt x="11" y="181"/>
                  </a:cubicBezTo>
                  <a:cubicBezTo>
                    <a:pt x="11" y="180"/>
                    <a:pt x="11" y="180"/>
                    <a:pt x="11" y="180"/>
                  </a:cubicBezTo>
                  <a:cubicBezTo>
                    <a:pt x="8" y="180"/>
                    <a:pt x="5" y="178"/>
                    <a:pt x="3" y="176"/>
                  </a:cubicBezTo>
                  <a:cubicBezTo>
                    <a:pt x="2" y="174"/>
                    <a:pt x="1" y="172"/>
                    <a:pt x="0" y="170"/>
                  </a:cubicBezTo>
                  <a:cubicBezTo>
                    <a:pt x="0" y="117"/>
                    <a:pt x="0" y="64"/>
                    <a:pt x="0" y="11"/>
                  </a:cubicBezTo>
                  <a:cubicBezTo>
                    <a:pt x="1" y="10"/>
                    <a:pt x="1" y="10"/>
                    <a:pt x="1" y="10"/>
                  </a:cubicBezTo>
                  <a:cubicBezTo>
                    <a:pt x="1" y="7"/>
                    <a:pt x="3" y="5"/>
                    <a:pt x="5" y="3"/>
                  </a:cubicBezTo>
                  <a:cubicBezTo>
                    <a:pt x="7" y="1"/>
                    <a:pt x="9" y="0"/>
                    <a:pt x="11" y="0"/>
                  </a:cubicBezTo>
                  <a:cubicBezTo>
                    <a:pt x="39" y="0"/>
                    <a:pt x="67" y="0"/>
                    <a:pt x="95" y="0"/>
                  </a:cubicBezTo>
                  <a:cubicBezTo>
                    <a:pt x="95" y="0"/>
                    <a:pt x="95" y="0"/>
                    <a:pt x="95" y="0"/>
                  </a:cubicBezTo>
                  <a:cubicBezTo>
                    <a:pt x="98" y="0"/>
                    <a:pt x="101" y="2"/>
                    <a:pt x="103" y="4"/>
                  </a:cubicBezTo>
                  <a:cubicBezTo>
                    <a:pt x="105" y="7"/>
                    <a:pt x="106" y="10"/>
                    <a:pt x="106" y="13"/>
                  </a:cubicBezTo>
                  <a:cubicBezTo>
                    <a:pt x="106" y="24"/>
                    <a:pt x="106" y="34"/>
                    <a:pt x="106" y="45"/>
                  </a:cubicBezTo>
                  <a:cubicBezTo>
                    <a:pt x="106" y="45"/>
                    <a:pt x="106" y="46"/>
                    <a:pt x="106" y="46"/>
                  </a:cubicBezTo>
                  <a:cubicBezTo>
                    <a:pt x="106" y="46"/>
                    <a:pt x="107" y="46"/>
                    <a:pt x="107" y="46"/>
                  </a:cubicBezTo>
                  <a:cubicBezTo>
                    <a:pt x="113" y="46"/>
                    <a:pt x="118" y="46"/>
                    <a:pt x="124" y="46"/>
                  </a:cubicBezTo>
                  <a:cubicBezTo>
                    <a:pt x="128" y="46"/>
                    <a:pt x="132" y="48"/>
                    <a:pt x="134" y="51"/>
                  </a:cubicBezTo>
                  <a:cubicBezTo>
                    <a:pt x="135" y="53"/>
                    <a:pt x="136" y="55"/>
                    <a:pt x="136" y="57"/>
                  </a:cubicBezTo>
                  <a:close/>
                  <a:moveTo>
                    <a:pt x="97" y="158"/>
                  </a:moveTo>
                  <a:cubicBezTo>
                    <a:pt x="97" y="148"/>
                    <a:pt x="97" y="139"/>
                    <a:pt x="97" y="129"/>
                  </a:cubicBezTo>
                  <a:cubicBezTo>
                    <a:pt x="89" y="129"/>
                    <a:pt x="82" y="129"/>
                    <a:pt x="74" y="129"/>
                  </a:cubicBezTo>
                  <a:cubicBezTo>
                    <a:pt x="74" y="129"/>
                    <a:pt x="73" y="130"/>
                    <a:pt x="73" y="130"/>
                  </a:cubicBezTo>
                  <a:cubicBezTo>
                    <a:pt x="67" y="136"/>
                    <a:pt x="61" y="142"/>
                    <a:pt x="55" y="148"/>
                  </a:cubicBezTo>
                  <a:cubicBezTo>
                    <a:pt x="55" y="148"/>
                    <a:pt x="54" y="148"/>
                    <a:pt x="54" y="149"/>
                  </a:cubicBezTo>
                  <a:cubicBezTo>
                    <a:pt x="54" y="142"/>
                    <a:pt x="54" y="136"/>
                    <a:pt x="54" y="129"/>
                  </a:cubicBezTo>
                  <a:cubicBezTo>
                    <a:pt x="51" y="129"/>
                    <a:pt x="49" y="129"/>
                    <a:pt x="47" y="129"/>
                  </a:cubicBezTo>
                  <a:cubicBezTo>
                    <a:pt x="40" y="129"/>
                    <a:pt x="35" y="124"/>
                    <a:pt x="35" y="117"/>
                  </a:cubicBezTo>
                  <a:cubicBezTo>
                    <a:pt x="35" y="97"/>
                    <a:pt x="35" y="78"/>
                    <a:pt x="35" y="58"/>
                  </a:cubicBezTo>
                  <a:cubicBezTo>
                    <a:pt x="35" y="54"/>
                    <a:pt x="37" y="51"/>
                    <a:pt x="40" y="49"/>
                  </a:cubicBezTo>
                  <a:cubicBezTo>
                    <a:pt x="42" y="47"/>
                    <a:pt x="45" y="46"/>
                    <a:pt x="48" y="46"/>
                  </a:cubicBezTo>
                  <a:cubicBezTo>
                    <a:pt x="64" y="46"/>
                    <a:pt x="79" y="46"/>
                    <a:pt x="95" y="46"/>
                  </a:cubicBezTo>
                  <a:cubicBezTo>
                    <a:pt x="96" y="46"/>
                    <a:pt x="96" y="46"/>
                    <a:pt x="97" y="46"/>
                  </a:cubicBezTo>
                  <a:cubicBezTo>
                    <a:pt x="97" y="37"/>
                    <a:pt x="97" y="28"/>
                    <a:pt x="97" y="19"/>
                  </a:cubicBezTo>
                  <a:cubicBezTo>
                    <a:pt x="68" y="19"/>
                    <a:pt x="38" y="19"/>
                    <a:pt x="9" y="19"/>
                  </a:cubicBezTo>
                  <a:cubicBezTo>
                    <a:pt x="9" y="66"/>
                    <a:pt x="9" y="112"/>
                    <a:pt x="9" y="158"/>
                  </a:cubicBezTo>
                  <a:cubicBezTo>
                    <a:pt x="38" y="158"/>
                    <a:pt x="68" y="158"/>
                    <a:pt x="97" y="158"/>
                  </a:cubicBezTo>
                  <a:close/>
                  <a:moveTo>
                    <a:pt x="59" y="136"/>
                  </a:moveTo>
                  <a:cubicBezTo>
                    <a:pt x="59" y="136"/>
                    <a:pt x="60" y="136"/>
                    <a:pt x="60" y="135"/>
                  </a:cubicBezTo>
                  <a:cubicBezTo>
                    <a:pt x="64" y="132"/>
                    <a:pt x="67" y="129"/>
                    <a:pt x="70" y="125"/>
                  </a:cubicBezTo>
                  <a:cubicBezTo>
                    <a:pt x="71" y="124"/>
                    <a:pt x="72" y="124"/>
                    <a:pt x="73" y="124"/>
                  </a:cubicBezTo>
                  <a:cubicBezTo>
                    <a:pt x="90" y="124"/>
                    <a:pt x="107" y="124"/>
                    <a:pt x="124" y="124"/>
                  </a:cubicBezTo>
                  <a:cubicBezTo>
                    <a:pt x="129" y="124"/>
                    <a:pt x="131" y="121"/>
                    <a:pt x="131" y="117"/>
                  </a:cubicBezTo>
                  <a:cubicBezTo>
                    <a:pt x="131" y="97"/>
                    <a:pt x="131" y="78"/>
                    <a:pt x="131" y="59"/>
                  </a:cubicBezTo>
                  <a:cubicBezTo>
                    <a:pt x="131" y="54"/>
                    <a:pt x="129" y="52"/>
                    <a:pt x="124" y="52"/>
                  </a:cubicBezTo>
                  <a:cubicBezTo>
                    <a:pt x="98" y="52"/>
                    <a:pt x="73" y="52"/>
                    <a:pt x="47" y="52"/>
                  </a:cubicBezTo>
                  <a:cubicBezTo>
                    <a:pt x="43" y="52"/>
                    <a:pt x="40" y="54"/>
                    <a:pt x="40" y="59"/>
                  </a:cubicBezTo>
                  <a:cubicBezTo>
                    <a:pt x="40" y="78"/>
                    <a:pt x="40" y="97"/>
                    <a:pt x="40" y="117"/>
                  </a:cubicBezTo>
                  <a:cubicBezTo>
                    <a:pt x="40" y="121"/>
                    <a:pt x="43" y="124"/>
                    <a:pt x="47" y="124"/>
                  </a:cubicBezTo>
                  <a:cubicBezTo>
                    <a:pt x="51" y="124"/>
                    <a:pt x="54" y="124"/>
                    <a:pt x="57" y="124"/>
                  </a:cubicBezTo>
                  <a:cubicBezTo>
                    <a:pt x="58" y="124"/>
                    <a:pt x="58" y="124"/>
                    <a:pt x="59" y="124"/>
                  </a:cubicBezTo>
                  <a:cubicBezTo>
                    <a:pt x="59" y="128"/>
                    <a:pt x="59" y="132"/>
                    <a:pt x="59" y="136"/>
                  </a:cubicBezTo>
                  <a:close/>
                  <a:moveTo>
                    <a:pt x="53" y="174"/>
                  </a:moveTo>
                  <a:cubicBezTo>
                    <a:pt x="56" y="174"/>
                    <a:pt x="59" y="172"/>
                    <a:pt x="59" y="168"/>
                  </a:cubicBezTo>
                  <a:cubicBezTo>
                    <a:pt x="59" y="165"/>
                    <a:pt x="56" y="162"/>
                    <a:pt x="53" y="162"/>
                  </a:cubicBezTo>
                  <a:cubicBezTo>
                    <a:pt x="50" y="162"/>
                    <a:pt x="47" y="165"/>
                    <a:pt x="47" y="168"/>
                  </a:cubicBezTo>
                  <a:cubicBezTo>
                    <a:pt x="47" y="172"/>
                    <a:pt x="50" y="174"/>
                    <a:pt x="53" y="174"/>
                  </a:cubicBezTo>
                  <a:close/>
                  <a:moveTo>
                    <a:pt x="53" y="12"/>
                  </a:moveTo>
                  <a:cubicBezTo>
                    <a:pt x="57" y="12"/>
                    <a:pt x="61" y="12"/>
                    <a:pt x="66" y="12"/>
                  </a:cubicBezTo>
                  <a:cubicBezTo>
                    <a:pt x="67" y="12"/>
                    <a:pt x="67" y="11"/>
                    <a:pt x="67" y="10"/>
                  </a:cubicBezTo>
                  <a:cubicBezTo>
                    <a:pt x="67" y="9"/>
                    <a:pt x="67" y="9"/>
                    <a:pt x="66" y="9"/>
                  </a:cubicBezTo>
                  <a:cubicBezTo>
                    <a:pt x="65" y="9"/>
                    <a:pt x="65" y="9"/>
                    <a:pt x="65" y="9"/>
                  </a:cubicBezTo>
                  <a:cubicBezTo>
                    <a:pt x="57" y="9"/>
                    <a:pt x="49" y="9"/>
                    <a:pt x="41" y="9"/>
                  </a:cubicBezTo>
                  <a:cubicBezTo>
                    <a:pt x="40" y="9"/>
                    <a:pt x="40" y="9"/>
                    <a:pt x="40" y="9"/>
                  </a:cubicBezTo>
                  <a:cubicBezTo>
                    <a:pt x="39" y="9"/>
                    <a:pt x="39" y="10"/>
                    <a:pt x="39" y="10"/>
                  </a:cubicBezTo>
                  <a:cubicBezTo>
                    <a:pt x="39" y="11"/>
                    <a:pt x="39" y="11"/>
                    <a:pt x="40" y="11"/>
                  </a:cubicBezTo>
                  <a:cubicBezTo>
                    <a:pt x="40" y="12"/>
                    <a:pt x="41" y="12"/>
                    <a:pt x="41" y="12"/>
                  </a:cubicBezTo>
                  <a:cubicBezTo>
                    <a:pt x="45" y="12"/>
                    <a:pt x="49" y="12"/>
                    <a:pt x="53" y="1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0" name="Freeform 36"/>
            <p:cNvSpPr/>
            <p:nvPr/>
          </p:nvSpPr>
          <p:spPr bwMode="auto">
            <a:xfrm>
              <a:off x="5568951" y="1941513"/>
              <a:ext cx="122238" cy="11113"/>
            </a:xfrm>
            <a:custGeom>
              <a:avLst/>
              <a:gdLst>
                <a:gd name="T0" fmla="*/ 33 w 65"/>
                <a:gd name="T1" fmla="*/ 6 h 6"/>
                <a:gd name="T2" fmla="*/ 4 w 65"/>
                <a:gd name="T3" fmla="*/ 6 h 6"/>
                <a:gd name="T4" fmla="*/ 2 w 65"/>
                <a:gd name="T5" fmla="*/ 6 h 6"/>
                <a:gd name="T6" fmla="*/ 0 w 65"/>
                <a:gd name="T7" fmla="*/ 3 h 6"/>
                <a:gd name="T8" fmla="*/ 3 w 65"/>
                <a:gd name="T9" fmla="*/ 0 h 6"/>
                <a:gd name="T10" fmla="*/ 4 w 65"/>
                <a:gd name="T11" fmla="*/ 0 h 6"/>
                <a:gd name="T12" fmla="*/ 61 w 65"/>
                <a:gd name="T13" fmla="*/ 0 h 6"/>
                <a:gd name="T14" fmla="*/ 65 w 65"/>
                <a:gd name="T15" fmla="*/ 2 h 6"/>
                <a:gd name="T16" fmla="*/ 63 w 65"/>
                <a:gd name="T17" fmla="*/ 6 h 6"/>
                <a:gd name="T18" fmla="*/ 61 w 65"/>
                <a:gd name="T19" fmla="*/ 6 h 6"/>
                <a:gd name="T20" fmla="*/ 33 w 6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
                  <a:moveTo>
                    <a:pt x="33" y="6"/>
                  </a:moveTo>
                  <a:cubicBezTo>
                    <a:pt x="23" y="6"/>
                    <a:pt x="14" y="6"/>
                    <a:pt x="4" y="6"/>
                  </a:cubicBezTo>
                  <a:cubicBezTo>
                    <a:pt x="4" y="6"/>
                    <a:pt x="3" y="6"/>
                    <a:pt x="2" y="6"/>
                  </a:cubicBezTo>
                  <a:cubicBezTo>
                    <a:pt x="1" y="5"/>
                    <a:pt x="0" y="4"/>
                    <a:pt x="0" y="3"/>
                  </a:cubicBezTo>
                  <a:cubicBezTo>
                    <a:pt x="0" y="1"/>
                    <a:pt x="1" y="0"/>
                    <a:pt x="3" y="0"/>
                  </a:cubicBezTo>
                  <a:cubicBezTo>
                    <a:pt x="3" y="0"/>
                    <a:pt x="4" y="0"/>
                    <a:pt x="4" y="0"/>
                  </a:cubicBezTo>
                  <a:cubicBezTo>
                    <a:pt x="23" y="0"/>
                    <a:pt x="42" y="0"/>
                    <a:pt x="61" y="0"/>
                  </a:cubicBezTo>
                  <a:cubicBezTo>
                    <a:pt x="64" y="0"/>
                    <a:pt x="65" y="1"/>
                    <a:pt x="65" y="2"/>
                  </a:cubicBezTo>
                  <a:cubicBezTo>
                    <a:pt x="65" y="4"/>
                    <a:pt x="64" y="6"/>
                    <a:pt x="63" y="6"/>
                  </a:cubicBezTo>
                  <a:cubicBezTo>
                    <a:pt x="62" y="6"/>
                    <a:pt x="62" y="6"/>
                    <a:pt x="61" y="6"/>
                  </a:cubicBezTo>
                  <a:cubicBezTo>
                    <a:pt x="52" y="6"/>
                    <a:pt x="42" y="6"/>
                    <a:pt x="33" y="6"/>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1" name="Freeform 37"/>
            <p:cNvSpPr/>
            <p:nvPr/>
          </p:nvSpPr>
          <p:spPr bwMode="auto">
            <a:xfrm>
              <a:off x="5568951" y="1973263"/>
              <a:ext cx="125413" cy="12700"/>
            </a:xfrm>
            <a:custGeom>
              <a:avLst/>
              <a:gdLst>
                <a:gd name="T0" fmla="*/ 33 w 66"/>
                <a:gd name="T1" fmla="*/ 0 h 7"/>
                <a:gd name="T2" fmla="*/ 62 w 66"/>
                <a:gd name="T3" fmla="*/ 0 h 7"/>
                <a:gd name="T4" fmla="*/ 65 w 66"/>
                <a:gd name="T5" fmla="*/ 4 h 7"/>
                <a:gd name="T6" fmla="*/ 63 w 66"/>
                <a:gd name="T7" fmla="*/ 6 h 7"/>
                <a:gd name="T8" fmla="*/ 61 w 66"/>
                <a:gd name="T9" fmla="*/ 7 h 7"/>
                <a:gd name="T10" fmla="*/ 4 w 66"/>
                <a:gd name="T11" fmla="*/ 7 h 7"/>
                <a:gd name="T12" fmla="*/ 2 w 66"/>
                <a:gd name="T13" fmla="*/ 6 h 7"/>
                <a:gd name="T14" fmla="*/ 0 w 66"/>
                <a:gd name="T15" fmla="*/ 3 h 7"/>
                <a:gd name="T16" fmla="*/ 3 w 66"/>
                <a:gd name="T17" fmla="*/ 0 h 7"/>
                <a:gd name="T18" fmla="*/ 4 w 66"/>
                <a:gd name="T19" fmla="*/ 0 h 7"/>
                <a:gd name="T20" fmla="*/ 33 w 6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
                  <a:moveTo>
                    <a:pt x="33" y="0"/>
                  </a:moveTo>
                  <a:cubicBezTo>
                    <a:pt x="42" y="0"/>
                    <a:pt x="52" y="0"/>
                    <a:pt x="62" y="0"/>
                  </a:cubicBezTo>
                  <a:cubicBezTo>
                    <a:pt x="64" y="0"/>
                    <a:pt x="66" y="2"/>
                    <a:pt x="65" y="4"/>
                  </a:cubicBezTo>
                  <a:cubicBezTo>
                    <a:pt x="65" y="5"/>
                    <a:pt x="64" y="6"/>
                    <a:pt x="63" y="6"/>
                  </a:cubicBezTo>
                  <a:cubicBezTo>
                    <a:pt x="62" y="6"/>
                    <a:pt x="62" y="7"/>
                    <a:pt x="61" y="7"/>
                  </a:cubicBezTo>
                  <a:cubicBezTo>
                    <a:pt x="42" y="7"/>
                    <a:pt x="23" y="7"/>
                    <a:pt x="4" y="7"/>
                  </a:cubicBezTo>
                  <a:cubicBezTo>
                    <a:pt x="4" y="7"/>
                    <a:pt x="3" y="6"/>
                    <a:pt x="2" y="6"/>
                  </a:cubicBezTo>
                  <a:cubicBezTo>
                    <a:pt x="1" y="6"/>
                    <a:pt x="0" y="4"/>
                    <a:pt x="0" y="3"/>
                  </a:cubicBezTo>
                  <a:cubicBezTo>
                    <a:pt x="0" y="2"/>
                    <a:pt x="1" y="0"/>
                    <a:pt x="3" y="0"/>
                  </a:cubicBezTo>
                  <a:cubicBezTo>
                    <a:pt x="3" y="0"/>
                    <a:pt x="4" y="0"/>
                    <a:pt x="4" y="0"/>
                  </a:cubicBezTo>
                  <a:cubicBezTo>
                    <a:pt x="14" y="0"/>
                    <a:pt x="23" y="0"/>
                    <a:pt x="33"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2" name="Freeform 38"/>
            <p:cNvSpPr/>
            <p:nvPr/>
          </p:nvSpPr>
          <p:spPr bwMode="auto">
            <a:xfrm>
              <a:off x="5568951" y="2005013"/>
              <a:ext cx="125413" cy="14288"/>
            </a:xfrm>
            <a:custGeom>
              <a:avLst/>
              <a:gdLst>
                <a:gd name="T0" fmla="*/ 33 w 66"/>
                <a:gd name="T1" fmla="*/ 0 h 7"/>
                <a:gd name="T2" fmla="*/ 62 w 66"/>
                <a:gd name="T3" fmla="*/ 0 h 7"/>
                <a:gd name="T4" fmla="*/ 65 w 66"/>
                <a:gd name="T5" fmla="*/ 5 h 7"/>
                <a:gd name="T6" fmla="*/ 63 w 66"/>
                <a:gd name="T7" fmla="*/ 7 h 7"/>
                <a:gd name="T8" fmla="*/ 61 w 66"/>
                <a:gd name="T9" fmla="*/ 7 h 7"/>
                <a:gd name="T10" fmla="*/ 4 w 66"/>
                <a:gd name="T11" fmla="*/ 7 h 7"/>
                <a:gd name="T12" fmla="*/ 1 w 66"/>
                <a:gd name="T13" fmla="*/ 6 h 7"/>
                <a:gd name="T14" fmla="*/ 1 w 66"/>
                <a:gd name="T15" fmla="*/ 2 h 7"/>
                <a:gd name="T16" fmla="*/ 3 w 66"/>
                <a:gd name="T17" fmla="*/ 0 h 7"/>
                <a:gd name="T18" fmla="*/ 4 w 66"/>
                <a:gd name="T19" fmla="*/ 0 h 7"/>
                <a:gd name="T20" fmla="*/ 33 w 6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
                  <a:moveTo>
                    <a:pt x="33" y="0"/>
                  </a:moveTo>
                  <a:cubicBezTo>
                    <a:pt x="42" y="0"/>
                    <a:pt x="52" y="0"/>
                    <a:pt x="62" y="0"/>
                  </a:cubicBezTo>
                  <a:cubicBezTo>
                    <a:pt x="64" y="0"/>
                    <a:pt x="66" y="2"/>
                    <a:pt x="65" y="5"/>
                  </a:cubicBezTo>
                  <a:cubicBezTo>
                    <a:pt x="65" y="5"/>
                    <a:pt x="64" y="6"/>
                    <a:pt x="63" y="7"/>
                  </a:cubicBezTo>
                  <a:cubicBezTo>
                    <a:pt x="63" y="7"/>
                    <a:pt x="62" y="7"/>
                    <a:pt x="61" y="7"/>
                  </a:cubicBezTo>
                  <a:cubicBezTo>
                    <a:pt x="42" y="7"/>
                    <a:pt x="23" y="7"/>
                    <a:pt x="4" y="7"/>
                  </a:cubicBezTo>
                  <a:cubicBezTo>
                    <a:pt x="3" y="7"/>
                    <a:pt x="2" y="6"/>
                    <a:pt x="1" y="6"/>
                  </a:cubicBezTo>
                  <a:cubicBezTo>
                    <a:pt x="0" y="5"/>
                    <a:pt x="0" y="4"/>
                    <a:pt x="1" y="2"/>
                  </a:cubicBezTo>
                  <a:cubicBezTo>
                    <a:pt x="1" y="1"/>
                    <a:pt x="2" y="1"/>
                    <a:pt x="3" y="0"/>
                  </a:cubicBezTo>
                  <a:cubicBezTo>
                    <a:pt x="4" y="0"/>
                    <a:pt x="4" y="0"/>
                    <a:pt x="4" y="0"/>
                  </a:cubicBezTo>
                  <a:cubicBezTo>
                    <a:pt x="14" y="0"/>
                    <a:pt x="23" y="0"/>
                    <a:pt x="33"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2" name="组合 21"/>
          <p:cNvGrpSpPr/>
          <p:nvPr/>
        </p:nvGrpSpPr>
        <p:grpSpPr>
          <a:xfrm>
            <a:off x="3100839" y="5514975"/>
            <a:ext cx="426244" cy="495300"/>
            <a:chOff x="5811838" y="6224984"/>
            <a:chExt cx="568325" cy="660400"/>
          </a:xfrm>
        </p:grpSpPr>
        <p:sp>
          <p:nvSpPr>
            <p:cNvPr id="79" name="Rectangle 19"/>
            <p:cNvSpPr>
              <a:spLocks noChangeArrowheads="1"/>
            </p:cNvSpPr>
            <p:nvPr/>
          </p:nvSpPr>
          <p:spPr bwMode="auto">
            <a:xfrm>
              <a:off x="5811838" y="6224984"/>
              <a:ext cx="568325" cy="660400"/>
            </a:xfrm>
            <a:prstGeom prst="rect">
              <a:avLst/>
            </a:prstGeom>
            <a:solidFill>
              <a:srgbClr val="4F2600"/>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103" name="组合 102"/>
            <p:cNvGrpSpPr/>
            <p:nvPr/>
          </p:nvGrpSpPr>
          <p:grpSpPr>
            <a:xfrm>
              <a:off x="6002338" y="6383734"/>
              <a:ext cx="257175" cy="342900"/>
              <a:chOff x="6002338" y="6357938"/>
              <a:chExt cx="257175" cy="342900"/>
            </a:xfrm>
          </p:grpSpPr>
          <p:sp>
            <p:nvSpPr>
              <p:cNvPr id="104" name="Freeform 39"/>
              <p:cNvSpPr>
                <a:spLocks noEditPoints="1"/>
              </p:cNvSpPr>
              <p:nvPr/>
            </p:nvSpPr>
            <p:spPr bwMode="auto">
              <a:xfrm>
                <a:off x="6002338" y="6357938"/>
                <a:ext cx="257175" cy="342900"/>
              </a:xfrm>
              <a:custGeom>
                <a:avLst/>
                <a:gdLst>
                  <a:gd name="T0" fmla="*/ 136 w 136"/>
                  <a:gd name="T1" fmla="*/ 119 h 181"/>
                  <a:gd name="T2" fmla="*/ 123 w 136"/>
                  <a:gd name="T3" fmla="*/ 130 h 181"/>
                  <a:gd name="T4" fmla="*/ 105 w 136"/>
                  <a:gd name="T5" fmla="*/ 130 h 181"/>
                  <a:gd name="T6" fmla="*/ 105 w 136"/>
                  <a:gd name="T7" fmla="*/ 168 h 181"/>
                  <a:gd name="T8" fmla="*/ 94 w 136"/>
                  <a:gd name="T9" fmla="*/ 181 h 181"/>
                  <a:gd name="T10" fmla="*/ 10 w 136"/>
                  <a:gd name="T11" fmla="*/ 181 h 181"/>
                  <a:gd name="T12" fmla="*/ 0 w 136"/>
                  <a:gd name="T13" fmla="*/ 170 h 181"/>
                  <a:gd name="T14" fmla="*/ 0 w 136"/>
                  <a:gd name="T15" fmla="*/ 11 h 181"/>
                  <a:gd name="T16" fmla="*/ 11 w 136"/>
                  <a:gd name="T17" fmla="*/ 0 h 181"/>
                  <a:gd name="T18" fmla="*/ 95 w 136"/>
                  <a:gd name="T19" fmla="*/ 1 h 181"/>
                  <a:gd name="T20" fmla="*/ 105 w 136"/>
                  <a:gd name="T21" fmla="*/ 13 h 181"/>
                  <a:gd name="T22" fmla="*/ 105 w 136"/>
                  <a:gd name="T23" fmla="*/ 47 h 181"/>
                  <a:gd name="T24" fmla="*/ 124 w 136"/>
                  <a:gd name="T25" fmla="*/ 47 h 181"/>
                  <a:gd name="T26" fmla="*/ 136 w 136"/>
                  <a:gd name="T27" fmla="*/ 57 h 181"/>
                  <a:gd name="T28" fmla="*/ 96 w 136"/>
                  <a:gd name="T29" fmla="*/ 130 h 181"/>
                  <a:gd name="T30" fmla="*/ 72 w 136"/>
                  <a:gd name="T31" fmla="*/ 131 h 181"/>
                  <a:gd name="T32" fmla="*/ 53 w 136"/>
                  <a:gd name="T33" fmla="*/ 149 h 181"/>
                  <a:gd name="T34" fmla="*/ 47 w 136"/>
                  <a:gd name="T35" fmla="*/ 130 h 181"/>
                  <a:gd name="T36" fmla="*/ 35 w 136"/>
                  <a:gd name="T37" fmla="*/ 59 h 181"/>
                  <a:gd name="T38" fmla="*/ 47 w 136"/>
                  <a:gd name="T39" fmla="*/ 47 h 181"/>
                  <a:gd name="T40" fmla="*/ 97 w 136"/>
                  <a:gd name="T41" fmla="*/ 47 h 181"/>
                  <a:gd name="T42" fmla="*/ 9 w 136"/>
                  <a:gd name="T43" fmla="*/ 20 h 181"/>
                  <a:gd name="T44" fmla="*/ 96 w 136"/>
                  <a:gd name="T45" fmla="*/ 158 h 181"/>
                  <a:gd name="T46" fmla="*/ 60 w 136"/>
                  <a:gd name="T47" fmla="*/ 136 h 181"/>
                  <a:gd name="T48" fmla="*/ 73 w 136"/>
                  <a:gd name="T49" fmla="*/ 124 h 181"/>
                  <a:gd name="T50" fmla="*/ 131 w 136"/>
                  <a:gd name="T51" fmla="*/ 117 h 181"/>
                  <a:gd name="T52" fmla="*/ 123 w 136"/>
                  <a:gd name="T53" fmla="*/ 52 h 181"/>
                  <a:gd name="T54" fmla="*/ 40 w 136"/>
                  <a:gd name="T55" fmla="*/ 59 h 181"/>
                  <a:gd name="T56" fmla="*/ 47 w 136"/>
                  <a:gd name="T57" fmla="*/ 125 h 181"/>
                  <a:gd name="T58" fmla="*/ 58 w 136"/>
                  <a:gd name="T59" fmla="*/ 125 h 181"/>
                  <a:gd name="T60" fmla="*/ 53 w 136"/>
                  <a:gd name="T61" fmla="*/ 175 h 181"/>
                  <a:gd name="T62" fmla="*/ 53 w 136"/>
                  <a:gd name="T63" fmla="*/ 163 h 181"/>
                  <a:gd name="T64" fmla="*/ 53 w 136"/>
                  <a:gd name="T65" fmla="*/ 175 h 181"/>
                  <a:gd name="T66" fmla="*/ 65 w 136"/>
                  <a:gd name="T67" fmla="*/ 12 h 181"/>
                  <a:gd name="T68" fmla="*/ 65 w 136"/>
                  <a:gd name="T69" fmla="*/ 9 h 181"/>
                  <a:gd name="T70" fmla="*/ 40 w 136"/>
                  <a:gd name="T71" fmla="*/ 9 h 181"/>
                  <a:gd name="T72" fmla="*/ 38 w 136"/>
                  <a:gd name="T73" fmla="*/ 11 h 181"/>
                  <a:gd name="T74" fmla="*/ 41 w 136"/>
                  <a:gd name="T75" fmla="*/ 1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81">
                    <a:moveTo>
                      <a:pt x="136" y="57"/>
                    </a:moveTo>
                    <a:cubicBezTo>
                      <a:pt x="136" y="78"/>
                      <a:pt x="136" y="99"/>
                      <a:pt x="136" y="119"/>
                    </a:cubicBezTo>
                    <a:cubicBezTo>
                      <a:pt x="136" y="119"/>
                      <a:pt x="136" y="120"/>
                      <a:pt x="136" y="120"/>
                    </a:cubicBezTo>
                    <a:cubicBezTo>
                      <a:pt x="135" y="126"/>
                      <a:pt x="130" y="130"/>
                      <a:pt x="123" y="130"/>
                    </a:cubicBezTo>
                    <a:cubicBezTo>
                      <a:pt x="118" y="129"/>
                      <a:pt x="112" y="130"/>
                      <a:pt x="107" y="130"/>
                    </a:cubicBezTo>
                    <a:cubicBezTo>
                      <a:pt x="106" y="130"/>
                      <a:pt x="106" y="130"/>
                      <a:pt x="105" y="130"/>
                    </a:cubicBezTo>
                    <a:cubicBezTo>
                      <a:pt x="105" y="130"/>
                      <a:pt x="105" y="131"/>
                      <a:pt x="105" y="131"/>
                    </a:cubicBezTo>
                    <a:cubicBezTo>
                      <a:pt x="105" y="144"/>
                      <a:pt x="105" y="156"/>
                      <a:pt x="105" y="168"/>
                    </a:cubicBezTo>
                    <a:cubicBezTo>
                      <a:pt x="105" y="172"/>
                      <a:pt x="104" y="176"/>
                      <a:pt x="100" y="179"/>
                    </a:cubicBezTo>
                    <a:cubicBezTo>
                      <a:pt x="98" y="180"/>
                      <a:pt x="96" y="180"/>
                      <a:pt x="94" y="181"/>
                    </a:cubicBezTo>
                    <a:cubicBezTo>
                      <a:pt x="66" y="181"/>
                      <a:pt x="39" y="181"/>
                      <a:pt x="11" y="181"/>
                    </a:cubicBezTo>
                    <a:cubicBezTo>
                      <a:pt x="11" y="181"/>
                      <a:pt x="11" y="181"/>
                      <a:pt x="10" y="181"/>
                    </a:cubicBezTo>
                    <a:cubicBezTo>
                      <a:pt x="7" y="180"/>
                      <a:pt x="5" y="179"/>
                      <a:pt x="3" y="177"/>
                    </a:cubicBezTo>
                    <a:cubicBezTo>
                      <a:pt x="1" y="175"/>
                      <a:pt x="1" y="173"/>
                      <a:pt x="0" y="170"/>
                    </a:cubicBezTo>
                    <a:cubicBezTo>
                      <a:pt x="0" y="117"/>
                      <a:pt x="0" y="64"/>
                      <a:pt x="0" y="11"/>
                    </a:cubicBezTo>
                    <a:cubicBezTo>
                      <a:pt x="0" y="11"/>
                      <a:pt x="0" y="11"/>
                      <a:pt x="0" y="11"/>
                    </a:cubicBezTo>
                    <a:cubicBezTo>
                      <a:pt x="1" y="8"/>
                      <a:pt x="2" y="5"/>
                      <a:pt x="5" y="3"/>
                    </a:cubicBezTo>
                    <a:cubicBezTo>
                      <a:pt x="6" y="2"/>
                      <a:pt x="9" y="1"/>
                      <a:pt x="11" y="0"/>
                    </a:cubicBezTo>
                    <a:cubicBezTo>
                      <a:pt x="39" y="0"/>
                      <a:pt x="66" y="0"/>
                      <a:pt x="94" y="0"/>
                    </a:cubicBezTo>
                    <a:cubicBezTo>
                      <a:pt x="94" y="0"/>
                      <a:pt x="95" y="1"/>
                      <a:pt x="95" y="1"/>
                    </a:cubicBezTo>
                    <a:cubicBezTo>
                      <a:pt x="98" y="1"/>
                      <a:pt x="100" y="3"/>
                      <a:pt x="102" y="5"/>
                    </a:cubicBezTo>
                    <a:cubicBezTo>
                      <a:pt x="104" y="7"/>
                      <a:pt x="105" y="10"/>
                      <a:pt x="105" y="13"/>
                    </a:cubicBezTo>
                    <a:cubicBezTo>
                      <a:pt x="105" y="24"/>
                      <a:pt x="105" y="35"/>
                      <a:pt x="105" y="45"/>
                    </a:cubicBezTo>
                    <a:cubicBezTo>
                      <a:pt x="105" y="46"/>
                      <a:pt x="105" y="46"/>
                      <a:pt x="105" y="47"/>
                    </a:cubicBezTo>
                    <a:cubicBezTo>
                      <a:pt x="106" y="47"/>
                      <a:pt x="106" y="47"/>
                      <a:pt x="107" y="47"/>
                    </a:cubicBezTo>
                    <a:cubicBezTo>
                      <a:pt x="112" y="47"/>
                      <a:pt x="118" y="47"/>
                      <a:pt x="124" y="47"/>
                    </a:cubicBezTo>
                    <a:cubicBezTo>
                      <a:pt x="128" y="47"/>
                      <a:pt x="131" y="48"/>
                      <a:pt x="134" y="52"/>
                    </a:cubicBezTo>
                    <a:cubicBezTo>
                      <a:pt x="135" y="53"/>
                      <a:pt x="135" y="55"/>
                      <a:pt x="136" y="57"/>
                    </a:cubicBezTo>
                    <a:close/>
                    <a:moveTo>
                      <a:pt x="96" y="158"/>
                    </a:moveTo>
                    <a:cubicBezTo>
                      <a:pt x="96" y="149"/>
                      <a:pt x="96" y="139"/>
                      <a:pt x="96" y="130"/>
                    </a:cubicBezTo>
                    <a:cubicBezTo>
                      <a:pt x="89" y="130"/>
                      <a:pt x="81" y="130"/>
                      <a:pt x="74" y="130"/>
                    </a:cubicBezTo>
                    <a:cubicBezTo>
                      <a:pt x="73" y="130"/>
                      <a:pt x="73" y="130"/>
                      <a:pt x="72" y="131"/>
                    </a:cubicBezTo>
                    <a:cubicBezTo>
                      <a:pt x="66" y="136"/>
                      <a:pt x="61" y="142"/>
                      <a:pt x="55" y="148"/>
                    </a:cubicBezTo>
                    <a:cubicBezTo>
                      <a:pt x="54" y="149"/>
                      <a:pt x="54" y="149"/>
                      <a:pt x="53" y="149"/>
                    </a:cubicBezTo>
                    <a:cubicBezTo>
                      <a:pt x="53" y="143"/>
                      <a:pt x="53" y="136"/>
                      <a:pt x="53" y="130"/>
                    </a:cubicBezTo>
                    <a:cubicBezTo>
                      <a:pt x="51" y="130"/>
                      <a:pt x="49" y="130"/>
                      <a:pt x="47" y="130"/>
                    </a:cubicBezTo>
                    <a:cubicBezTo>
                      <a:pt x="40" y="130"/>
                      <a:pt x="35" y="125"/>
                      <a:pt x="35" y="118"/>
                    </a:cubicBezTo>
                    <a:cubicBezTo>
                      <a:pt x="35" y="98"/>
                      <a:pt x="35" y="79"/>
                      <a:pt x="35" y="59"/>
                    </a:cubicBezTo>
                    <a:cubicBezTo>
                      <a:pt x="35" y="55"/>
                      <a:pt x="36" y="52"/>
                      <a:pt x="39" y="49"/>
                    </a:cubicBezTo>
                    <a:cubicBezTo>
                      <a:pt x="42" y="48"/>
                      <a:pt x="44" y="47"/>
                      <a:pt x="47" y="47"/>
                    </a:cubicBezTo>
                    <a:cubicBezTo>
                      <a:pt x="63" y="47"/>
                      <a:pt x="79" y="47"/>
                      <a:pt x="95" y="47"/>
                    </a:cubicBezTo>
                    <a:cubicBezTo>
                      <a:pt x="95" y="47"/>
                      <a:pt x="96" y="47"/>
                      <a:pt x="97" y="47"/>
                    </a:cubicBezTo>
                    <a:cubicBezTo>
                      <a:pt x="97" y="38"/>
                      <a:pt x="97" y="29"/>
                      <a:pt x="97" y="20"/>
                    </a:cubicBezTo>
                    <a:cubicBezTo>
                      <a:pt x="67" y="20"/>
                      <a:pt x="38" y="20"/>
                      <a:pt x="9" y="20"/>
                    </a:cubicBezTo>
                    <a:cubicBezTo>
                      <a:pt x="9" y="66"/>
                      <a:pt x="9" y="112"/>
                      <a:pt x="9" y="158"/>
                    </a:cubicBezTo>
                    <a:cubicBezTo>
                      <a:pt x="38" y="158"/>
                      <a:pt x="67" y="158"/>
                      <a:pt x="96" y="158"/>
                    </a:cubicBezTo>
                    <a:close/>
                    <a:moveTo>
                      <a:pt x="58" y="137"/>
                    </a:moveTo>
                    <a:cubicBezTo>
                      <a:pt x="59" y="137"/>
                      <a:pt x="59" y="136"/>
                      <a:pt x="60" y="136"/>
                    </a:cubicBezTo>
                    <a:cubicBezTo>
                      <a:pt x="63" y="133"/>
                      <a:pt x="67" y="129"/>
                      <a:pt x="70" y="126"/>
                    </a:cubicBezTo>
                    <a:cubicBezTo>
                      <a:pt x="71" y="125"/>
                      <a:pt x="72" y="124"/>
                      <a:pt x="73" y="124"/>
                    </a:cubicBezTo>
                    <a:cubicBezTo>
                      <a:pt x="90" y="125"/>
                      <a:pt x="107" y="125"/>
                      <a:pt x="123" y="125"/>
                    </a:cubicBezTo>
                    <a:cubicBezTo>
                      <a:pt x="128" y="125"/>
                      <a:pt x="131" y="122"/>
                      <a:pt x="131" y="117"/>
                    </a:cubicBezTo>
                    <a:cubicBezTo>
                      <a:pt x="131" y="98"/>
                      <a:pt x="131" y="79"/>
                      <a:pt x="131" y="59"/>
                    </a:cubicBezTo>
                    <a:cubicBezTo>
                      <a:pt x="131" y="55"/>
                      <a:pt x="128" y="52"/>
                      <a:pt x="123" y="52"/>
                    </a:cubicBezTo>
                    <a:cubicBezTo>
                      <a:pt x="98" y="52"/>
                      <a:pt x="72" y="52"/>
                      <a:pt x="47" y="52"/>
                    </a:cubicBezTo>
                    <a:cubicBezTo>
                      <a:pt x="42" y="52"/>
                      <a:pt x="40" y="55"/>
                      <a:pt x="40" y="59"/>
                    </a:cubicBezTo>
                    <a:cubicBezTo>
                      <a:pt x="40" y="79"/>
                      <a:pt x="40" y="98"/>
                      <a:pt x="40" y="117"/>
                    </a:cubicBezTo>
                    <a:cubicBezTo>
                      <a:pt x="40" y="122"/>
                      <a:pt x="42" y="124"/>
                      <a:pt x="47" y="125"/>
                    </a:cubicBezTo>
                    <a:cubicBezTo>
                      <a:pt x="50" y="125"/>
                      <a:pt x="54" y="125"/>
                      <a:pt x="57" y="125"/>
                    </a:cubicBezTo>
                    <a:cubicBezTo>
                      <a:pt x="57" y="125"/>
                      <a:pt x="58" y="125"/>
                      <a:pt x="58" y="125"/>
                    </a:cubicBezTo>
                    <a:cubicBezTo>
                      <a:pt x="58" y="129"/>
                      <a:pt x="58" y="133"/>
                      <a:pt x="58" y="137"/>
                    </a:cubicBezTo>
                    <a:close/>
                    <a:moveTo>
                      <a:pt x="53" y="175"/>
                    </a:moveTo>
                    <a:cubicBezTo>
                      <a:pt x="56" y="175"/>
                      <a:pt x="59" y="172"/>
                      <a:pt x="59" y="169"/>
                    </a:cubicBezTo>
                    <a:cubicBezTo>
                      <a:pt x="59" y="166"/>
                      <a:pt x="56" y="163"/>
                      <a:pt x="53" y="163"/>
                    </a:cubicBezTo>
                    <a:cubicBezTo>
                      <a:pt x="49" y="163"/>
                      <a:pt x="46" y="166"/>
                      <a:pt x="46" y="169"/>
                    </a:cubicBezTo>
                    <a:cubicBezTo>
                      <a:pt x="46" y="172"/>
                      <a:pt x="49" y="175"/>
                      <a:pt x="53" y="175"/>
                    </a:cubicBezTo>
                    <a:close/>
                    <a:moveTo>
                      <a:pt x="53" y="12"/>
                    </a:moveTo>
                    <a:cubicBezTo>
                      <a:pt x="57" y="12"/>
                      <a:pt x="61" y="12"/>
                      <a:pt x="65" y="12"/>
                    </a:cubicBezTo>
                    <a:cubicBezTo>
                      <a:pt x="66" y="12"/>
                      <a:pt x="67" y="12"/>
                      <a:pt x="67" y="11"/>
                    </a:cubicBezTo>
                    <a:cubicBezTo>
                      <a:pt x="67" y="10"/>
                      <a:pt x="66" y="9"/>
                      <a:pt x="65" y="9"/>
                    </a:cubicBezTo>
                    <a:cubicBezTo>
                      <a:pt x="65" y="9"/>
                      <a:pt x="65" y="9"/>
                      <a:pt x="65" y="9"/>
                    </a:cubicBezTo>
                    <a:cubicBezTo>
                      <a:pt x="57" y="9"/>
                      <a:pt x="49" y="9"/>
                      <a:pt x="40" y="9"/>
                    </a:cubicBezTo>
                    <a:cubicBezTo>
                      <a:pt x="40" y="9"/>
                      <a:pt x="39" y="9"/>
                      <a:pt x="39" y="9"/>
                    </a:cubicBezTo>
                    <a:cubicBezTo>
                      <a:pt x="39" y="10"/>
                      <a:pt x="38" y="10"/>
                      <a:pt x="38" y="11"/>
                    </a:cubicBezTo>
                    <a:cubicBezTo>
                      <a:pt x="38" y="11"/>
                      <a:pt x="39" y="12"/>
                      <a:pt x="39" y="12"/>
                    </a:cubicBezTo>
                    <a:cubicBezTo>
                      <a:pt x="40" y="12"/>
                      <a:pt x="40" y="12"/>
                      <a:pt x="41" y="12"/>
                    </a:cubicBezTo>
                    <a:cubicBezTo>
                      <a:pt x="45" y="12"/>
                      <a:pt x="49" y="12"/>
                      <a:pt x="53" y="1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5" name="Freeform 40"/>
              <p:cNvSpPr/>
              <p:nvPr/>
            </p:nvSpPr>
            <p:spPr bwMode="auto">
              <a:xfrm>
                <a:off x="6102351" y="6484938"/>
                <a:ext cx="123825" cy="12700"/>
              </a:xfrm>
              <a:custGeom>
                <a:avLst/>
                <a:gdLst>
                  <a:gd name="T0" fmla="*/ 32 w 65"/>
                  <a:gd name="T1" fmla="*/ 7 h 7"/>
                  <a:gd name="T2" fmla="*/ 4 w 65"/>
                  <a:gd name="T3" fmla="*/ 7 h 7"/>
                  <a:gd name="T4" fmla="*/ 2 w 65"/>
                  <a:gd name="T5" fmla="*/ 6 h 7"/>
                  <a:gd name="T6" fmla="*/ 0 w 65"/>
                  <a:gd name="T7" fmla="*/ 3 h 7"/>
                  <a:gd name="T8" fmla="*/ 2 w 65"/>
                  <a:gd name="T9" fmla="*/ 1 h 7"/>
                  <a:gd name="T10" fmla="*/ 4 w 65"/>
                  <a:gd name="T11" fmla="*/ 0 h 7"/>
                  <a:gd name="T12" fmla="*/ 61 w 65"/>
                  <a:gd name="T13" fmla="*/ 0 h 7"/>
                  <a:gd name="T14" fmla="*/ 65 w 65"/>
                  <a:gd name="T15" fmla="*/ 3 h 7"/>
                  <a:gd name="T16" fmla="*/ 62 w 65"/>
                  <a:gd name="T17" fmla="*/ 7 h 7"/>
                  <a:gd name="T18" fmla="*/ 61 w 65"/>
                  <a:gd name="T19" fmla="*/ 7 h 7"/>
                  <a:gd name="T20" fmla="*/ 32 w 65"/>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
                    <a:moveTo>
                      <a:pt x="32" y="7"/>
                    </a:moveTo>
                    <a:cubicBezTo>
                      <a:pt x="23" y="7"/>
                      <a:pt x="13" y="7"/>
                      <a:pt x="4" y="7"/>
                    </a:cubicBezTo>
                    <a:cubicBezTo>
                      <a:pt x="3" y="7"/>
                      <a:pt x="2" y="7"/>
                      <a:pt x="2" y="6"/>
                    </a:cubicBezTo>
                    <a:cubicBezTo>
                      <a:pt x="0" y="6"/>
                      <a:pt x="0" y="5"/>
                      <a:pt x="0" y="3"/>
                    </a:cubicBezTo>
                    <a:cubicBezTo>
                      <a:pt x="0" y="2"/>
                      <a:pt x="1" y="1"/>
                      <a:pt x="2" y="1"/>
                    </a:cubicBezTo>
                    <a:cubicBezTo>
                      <a:pt x="3" y="0"/>
                      <a:pt x="3" y="0"/>
                      <a:pt x="4" y="0"/>
                    </a:cubicBezTo>
                    <a:cubicBezTo>
                      <a:pt x="23" y="0"/>
                      <a:pt x="42" y="0"/>
                      <a:pt x="61" y="0"/>
                    </a:cubicBezTo>
                    <a:cubicBezTo>
                      <a:pt x="63" y="0"/>
                      <a:pt x="64" y="1"/>
                      <a:pt x="65" y="3"/>
                    </a:cubicBezTo>
                    <a:cubicBezTo>
                      <a:pt x="65" y="5"/>
                      <a:pt x="64" y="6"/>
                      <a:pt x="62" y="7"/>
                    </a:cubicBezTo>
                    <a:cubicBezTo>
                      <a:pt x="62" y="7"/>
                      <a:pt x="61" y="7"/>
                      <a:pt x="61" y="7"/>
                    </a:cubicBezTo>
                    <a:cubicBezTo>
                      <a:pt x="51" y="7"/>
                      <a:pt x="42" y="7"/>
                      <a:pt x="32" y="7"/>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6" name="Freeform 41"/>
              <p:cNvSpPr/>
              <p:nvPr/>
            </p:nvSpPr>
            <p:spPr bwMode="auto">
              <a:xfrm>
                <a:off x="6102351" y="6519863"/>
                <a:ext cx="123825" cy="11113"/>
              </a:xfrm>
              <a:custGeom>
                <a:avLst/>
                <a:gdLst>
                  <a:gd name="T0" fmla="*/ 32 w 65"/>
                  <a:gd name="T1" fmla="*/ 0 h 6"/>
                  <a:gd name="T2" fmla="*/ 61 w 65"/>
                  <a:gd name="T3" fmla="*/ 0 h 6"/>
                  <a:gd name="T4" fmla="*/ 65 w 65"/>
                  <a:gd name="T5" fmla="*/ 4 h 6"/>
                  <a:gd name="T6" fmla="*/ 62 w 65"/>
                  <a:gd name="T7" fmla="*/ 6 h 6"/>
                  <a:gd name="T8" fmla="*/ 61 w 65"/>
                  <a:gd name="T9" fmla="*/ 6 h 6"/>
                  <a:gd name="T10" fmla="*/ 4 w 65"/>
                  <a:gd name="T11" fmla="*/ 6 h 6"/>
                  <a:gd name="T12" fmla="*/ 2 w 65"/>
                  <a:gd name="T13" fmla="*/ 6 h 6"/>
                  <a:gd name="T14" fmla="*/ 0 w 65"/>
                  <a:gd name="T15" fmla="*/ 3 h 6"/>
                  <a:gd name="T16" fmla="*/ 2 w 65"/>
                  <a:gd name="T17" fmla="*/ 0 h 6"/>
                  <a:gd name="T18" fmla="*/ 4 w 65"/>
                  <a:gd name="T19" fmla="*/ 0 h 6"/>
                  <a:gd name="T20" fmla="*/ 32 w 6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
                    <a:moveTo>
                      <a:pt x="32" y="0"/>
                    </a:moveTo>
                    <a:cubicBezTo>
                      <a:pt x="42" y="0"/>
                      <a:pt x="52" y="0"/>
                      <a:pt x="61" y="0"/>
                    </a:cubicBezTo>
                    <a:cubicBezTo>
                      <a:pt x="64" y="0"/>
                      <a:pt x="65" y="1"/>
                      <a:pt x="65" y="4"/>
                    </a:cubicBezTo>
                    <a:cubicBezTo>
                      <a:pt x="64" y="5"/>
                      <a:pt x="64" y="6"/>
                      <a:pt x="62" y="6"/>
                    </a:cubicBezTo>
                    <a:cubicBezTo>
                      <a:pt x="62" y="6"/>
                      <a:pt x="61" y="6"/>
                      <a:pt x="61" y="6"/>
                    </a:cubicBezTo>
                    <a:cubicBezTo>
                      <a:pt x="42" y="6"/>
                      <a:pt x="23" y="6"/>
                      <a:pt x="4" y="6"/>
                    </a:cubicBezTo>
                    <a:cubicBezTo>
                      <a:pt x="3" y="6"/>
                      <a:pt x="2" y="6"/>
                      <a:pt x="2" y="6"/>
                    </a:cubicBezTo>
                    <a:cubicBezTo>
                      <a:pt x="1" y="5"/>
                      <a:pt x="0" y="4"/>
                      <a:pt x="0" y="3"/>
                    </a:cubicBezTo>
                    <a:cubicBezTo>
                      <a:pt x="0" y="1"/>
                      <a:pt x="1" y="0"/>
                      <a:pt x="2" y="0"/>
                    </a:cubicBezTo>
                    <a:cubicBezTo>
                      <a:pt x="3" y="0"/>
                      <a:pt x="3" y="0"/>
                      <a:pt x="4" y="0"/>
                    </a:cubicBezTo>
                    <a:cubicBezTo>
                      <a:pt x="13" y="0"/>
                      <a:pt x="23" y="0"/>
                      <a:pt x="32"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7" name="Freeform 42"/>
              <p:cNvSpPr/>
              <p:nvPr/>
            </p:nvSpPr>
            <p:spPr bwMode="auto">
              <a:xfrm>
                <a:off x="6102351" y="6551613"/>
                <a:ext cx="123825" cy="11113"/>
              </a:xfrm>
              <a:custGeom>
                <a:avLst/>
                <a:gdLst>
                  <a:gd name="T0" fmla="*/ 32 w 65"/>
                  <a:gd name="T1" fmla="*/ 0 h 6"/>
                  <a:gd name="T2" fmla="*/ 61 w 65"/>
                  <a:gd name="T3" fmla="*/ 0 h 6"/>
                  <a:gd name="T4" fmla="*/ 65 w 65"/>
                  <a:gd name="T5" fmla="*/ 4 h 6"/>
                  <a:gd name="T6" fmla="*/ 63 w 65"/>
                  <a:gd name="T7" fmla="*/ 6 h 6"/>
                  <a:gd name="T8" fmla="*/ 61 w 65"/>
                  <a:gd name="T9" fmla="*/ 6 h 6"/>
                  <a:gd name="T10" fmla="*/ 4 w 65"/>
                  <a:gd name="T11" fmla="*/ 6 h 6"/>
                  <a:gd name="T12" fmla="*/ 1 w 65"/>
                  <a:gd name="T13" fmla="*/ 5 h 6"/>
                  <a:gd name="T14" fmla="*/ 0 w 65"/>
                  <a:gd name="T15" fmla="*/ 2 h 6"/>
                  <a:gd name="T16" fmla="*/ 3 w 65"/>
                  <a:gd name="T17" fmla="*/ 0 h 6"/>
                  <a:gd name="T18" fmla="*/ 4 w 65"/>
                  <a:gd name="T19" fmla="*/ 0 h 6"/>
                  <a:gd name="T20" fmla="*/ 32 w 6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
                    <a:moveTo>
                      <a:pt x="32" y="0"/>
                    </a:moveTo>
                    <a:cubicBezTo>
                      <a:pt x="42" y="0"/>
                      <a:pt x="52" y="0"/>
                      <a:pt x="61" y="0"/>
                    </a:cubicBezTo>
                    <a:cubicBezTo>
                      <a:pt x="64" y="0"/>
                      <a:pt x="65" y="2"/>
                      <a:pt x="65" y="4"/>
                    </a:cubicBezTo>
                    <a:cubicBezTo>
                      <a:pt x="64" y="5"/>
                      <a:pt x="63" y="6"/>
                      <a:pt x="63" y="6"/>
                    </a:cubicBezTo>
                    <a:cubicBezTo>
                      <a:pt x="62" y="6"/>
                      <a:pt x="62" y="6"/>
                      <a:pt x="61" y="6"/>
                    </a:cubicBezTo>
                    <a:cubicBezTo>
                      <a:pt x="42" y="6"/>
                      <a:pt x="23" y="6"/>
                      <a:pt x="4" y="6"/>
                    </a:cubicBezTo>
                    <a:cubicBezTo>
                      <a:pt x="3" y="6"/>
                      <a:pt x="2" y="6"/>
                      <a:pt x="1" y="5"/>
                    </a:cubicBezTo>
                    <a:cubicBezTo>
                      <a:pt x="0" y="5"/>
                      <a:pt x="0" y="3"/>
                      <a:pt x="0" y="2"/>
                    </a:cubicBezTo>
                    <a:cubicBezTo>
                      <a:pt x="1" y="1"/>
                      <a:pt x="1" y="0"/>
                      <a:pt x="3" y="0"/>
                    </a:cubicBezTo>
                    <a:cubicBezTo>
                      <a:pt x="3" y="0"/>
                      <a:pt x="4" y="0"/>
                      <a:pt x="4" y="0"/>
                    </a:cubicBezTo>
                    <a:cubicBezTo>
                      <a:pt x="13" y="0"/>
                      <a:pt x="23" y="0"/>
                      <a:pt x="32"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grpSp>
        <p:nvGrpSpPr>
          <p:cNvPr id="108" name="组合 107"/>
          <p:cNvGrpSpPr/>
          <p:nvPr/>
        </p:nvGrpSpPr>
        <p:grpSpPr>
          <a:xfrm>
            <a:off x="5047510" y="2847082"/>
            <a:ext cx="272654" cy="203597"/>
            <a:chOff x="5359401" y="3363913"/>
            <a:chExt cx="363538" cy="271463"/>
          </a:xfrm>
          <a:solidFill>
            <a:srgbClr val="ED7D31"/>
          </a:solidFill>
        </p:grpSpPr>
        <p:sp>
          <p:nvSpPr>
            <p:cNvPr id="109" name="Freeform 43"/>
            <p:cNvSpPr>
              <a:spLocks noEditPoints="1"/>
            </p:cNvSpPr>
            <p:nvPr/>
          </p:nvSpPr>
          <p:spPr bwMode="auto">
            <a:xfrm>
              <a:off x="5359401" y="3363913"/>
              <a:ext cx="363538" cy="271463"/>
            </a:xfrm>
            <a:custGeom>
              <a:avLst/>
              <a:gdLst>
                <a:gd name="T0" fmla="*/ 0 w 192"/>
                <a:gd name="T1" fmla="*/ 133 h 143"/>
                <a:gd name="T2" fmla="*/ 0 w 192"/>
                <a:gd name="T3" fmla="*/ 10 h 143"/>
                <a:gd name="T4" fmla="*/ 15 w 192"/>
                <a:gd name="T5" fmla="*/ 0 h 143"/>
                <a:gd name="T6" fmla="*/ 178 w 192"/>
                <a:gd name="T7" fmla="*/ 0 h 143"/>
                <a:gd name="T8" fmla="*/ 192 w 192"/>
                <a:gd name="T9" fmla="*/ 13 h 143"/>
                <a:gd name="T10" fmla="*/ 192 w 192"/>
                <a:gd name="T11" fmla="*/ 130 h 143"/>
                <a:gd name="T12" fmla="*/ 178 w 192"/>
                <a:gd name="T13" fmla="*/ 143 h 143"/>
                <a:gd name="T14" fmla="*/ 123 w 192"/>
                <a:gd name="T15" fmla="*/ 143 h 143"/>
                <a:gd name="T16" fmla="*/ 14 w 192"/>
                <a:gd name="T17" fmla="*/ 143 h 143"/>
                <a:gd name="T18" fmla="*/ 7 w 192"/>
                <a:gd name="T19" fmla="*/ 142 h 143"/>
                <a:gd name="T20" fmla="*/ 0 w 192"/>
                <a:gd name="T21" fmla="*/ 133 h 143"/>
                <a:gd name="T22" fmla="*/ 13 w 192"/>
                <a:gd name="T23" fmla="*/ 48 h 143"/>
                <a:gd name="T24" fmla="*/ 13 w 192"/>
                <a:gd name="T25" fmla="*/ 131 h 143"/>
                <a:gd name="T26" fmla="*/ 179 w 192"/>
                <a:gd name="T27" fmla="*/ 131 h 143"/>
                <a:gd name="T28" fmla="*/ 179 w 192"/>
                <a:gd name="T29" fmla="*/ 48 h 143"/>
                <a:gd name="T30" fmla="*/ 13 w 192"/>
                <a:gd name="T31" fmla="*/ 48 h 143"/>
                <a:gd name="T32" fmla="*/ 179 w 192"/>
                <a:gd name="T33" fmla="*/ 12 h 143"/>
                <a:gd name="T34" fmla="*/ 13 w 192"/>
                <a:gd name="T35" fmla="*/ 12 h 143"/>
                <a:gd name="T36" fmla="*/ 13 w 192"/>
                <a:gd name="T37" fmla="*/ 24 h 143"/>
                <a:gd name="T38" fmla="*/ 179 w 192"/>
                <a:gd name="T39" fmla="*/ 24 h 143"/>
                <a:gd name="T40" fmla="*/ 179 w 192"/>
                <a:gd name="T41"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43">
                  <a:moveTo>
                    <a:pt x="0" y="133"/>
                  </a:moveTo>
                  <a:cubicBezTo>
                    <a:pt x="0" y="92"/>
                    <a:pt x="0" y="51"/>
                    <a:pt x="0" y="10"/>
                  </a:cubicBezTo>
                  <a:cubicBezTo>
                    <a:pt x="4" y="2"/>
                    <a:pt x="6" y="0"/>
                    <a:pt x="15" y="0"/>
                  </a:cubicBezTo>
                  <a:cubicBezTo>
                    <a:pt x="70" y="0"/>
                    <a:pt x="124" y="0"/>
                    <a:pt x="178" y="0"/>
                  </a:cubicBezTo>
                  <a:cubicBezTo>
                    <a:pt x="187" y="0"/>
                    <a:pt x="192" y="5"/>
                    <a:pt x="192" y="13"/>
                  </a:cubicBezTo>
                  <a:cubicBezTo>
                    <a:pt x="192" y="52"/>
                    <a:pt x="192" y="91"/>
                    <a:pt x="192" y="130"/>
                  </a:cubicBezTo>
                  <a:cubicBezTo>
                    <a:pt x="192" y="138"/>
                    <a:pt x="187" y="143"/>
                    <a:pt x="178" y="143"/>
                  </a:cubicBezTo>
                  <a:cubicBezTo>
                    <a:pt x="160" y="143"/>
                    <a:pt x="141" y="143"/>
                    <a:pt x="123" y="143"/>
                  </a:cubicBezTo>
                  <a:cubicBezTo>
                    <a:pt x="86" y="143"/>
                    <a:pt x="50" y="143"/>
                    <a:pt x="14" y="143"/>
                  </a:cubicBezTo>
                  <a:cubicBezTo>
                    <a:pt x="12" y="143"/>
                    <a:pt x="9" y="143"/>
                    <a:pt x="7" y="142"/>
                  </a:cubicBezTo>
                  <a:cubicBezTo>
                    <a:pt x="3" y="140"/>
                    <a:pt x="2" y="137"/>
                    <a:pt x="0" y="133"/>
                  </a:cubicBezTo>
                  <a:close/>
                  <a:moveTo>
                    <a:pt x="13" y="48"/>
                  </a:moveTo>
                  <a:cubicBezTo>
                    <a:pt x="13" y="76"/>
                    <a:pt x="13" y="103"/>
                    <a:pt x="13" y="131"/>
                  </a:cubicBezTo>
                  <a:cubicBezTo>
                    <a:pt x="68" y="131"/>
                    <a:pt x="124" y="131"/>
                    <a:pt x="179" y="131"/>
                  </a:cubicBezTo>
                  <a:cubicBezTo>
                    <a:pt x="179" y="103"/>
                    <a:pt x="179" y="75"/>
                    <a:pt x="179" y="48"/>
                  </a:cubicBezTo>
                  <a:cubicBezTo>
                    <a:pt x="124" y="48"/>
                    <a:pt x="68" y="48"/>
                    <a:pt x="13" y="48"/>
                  </a:cubicBezTo>
                  <a:close/>
                  <a:moveTo>
                    <a:pt x="179" y="12"/>
                  </a:moveTo>
                  <a:cubicBezTo>
                    <a:pt x="124" y="12"/>
                    <a:pt x="68" y="12"/>
                    <a:pt x="13" y="12"/>
                  </a:cubicBezTo>
                  <a:cubicBezTo>
                    <a:pt x="13" y="16"/>
                    <a:pt x="13" y="20"/>
                    <a:pt x="13" y="24"/>
                  </a:cubicBezTo>
                  <a:cubicBezTo>
                    <a:pt x="68" y="24"/>
                    <a:pt x="124" y="24"/>
                    <a:pt x="179" y="24"/>
                  </a:cubicBezTo>
                  <a:cubicBezTo>
                    <a:pt x="179" y="20"/>
                    <a:pt x="179" y="16"/>
                    <a:pt x="179" y="1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0" name="Freeform 44"/>
            <p:cNvSpPr/>
            <p:nvPr/>
          </p:nvSpPr>
          <p:spPr bwMode="auto">
            <a:xfrm>
              <a:off x="5403851" y="3478213"/>
              <a:ext cx="68263" cy="66675"/>
            </a:xfrm>
            <a:custGeom>
              <a:avLst/>
              <a:gdLst>
                <a:gd name="T0" fmla="*/ 0 w 36"/>
                <a:gd name="T1" fmla="*/ 0 h 35"/>
                <a:gd name="T2" fmla="*/ 36 w 36"/>
                <a:gd name="T3" fmla="*/ 0 h 35"/>
                <a:gd name="T4" fmla="*/ 36 w 36"/>
                <a:gd name="T5" fmla="*/ 35 h 35"/>
                <a:gd name="T6" fmla="*/ 0 w 36"/>
                <a:gd name="T7" fmla="*/ 35 h 35"/>
                <a:gd name="T8" fmla="*/ 0 w 36"/>
                <a:gd name="T9" fmla="*/ 0 h 35"/>
              </a:gdLst>
              <a:ahLst/>
              <a:cxnLst>
                <a:cxn ang="0">
                  <a:pos x="T0" y="T1"/>
                </a:cxn>
                <a:cxn ang="0">
                  <a:pos x="T2" y="T3"/>
                </a:cxn>
                <a:cxn ang="0">
                  <a:pos x="T4" y="T5"/>
                </a:cxn>
                <a:cxn ang="0">
                  <a:pos x="T6" y="T7"/>
                </a:cxn>
                <a:cxn ang="0">
                  <a:pos x="T8" y="T9"/>
                </a:cxn>
              </a:cxnLst>
              <a:rect l="0" t="0" r="r" b="b"/>
              <a:pathLst>
                <a:path w="36" h="35">
                  <a:moveTo>
                    <a:pt x="0" y="0"/>
                  </a:moveTo>
                  <a:cubicBezTo>
                    <a:pt x="12" y="0"/>
                    <a:pt x="24" y="0"/>
                    <a:pt x="36" y="0"/>
                  </a:cubicBezTo>
                  <a:cubicBezTo>
                    <a:pt x="36" y="12"/>
                    <a:pt x="36" y="23"/>
                    <a:pt x="36" y="35"/>
                  </a:cubicBezTo>
                  <a:cubicBezTo>
                    <a:pt x="24" y="35"/>
                    <a:pt x="12" y="35"/>
                    <a:pt x="0" y="35"/>
                  </a:cubicBezTo>
                  <a:cubicBezTo>
                    <a:pt x="0" y="23"/>
                    <a:pt x="0" y="12"/>
                    <a:pt x="0"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1" name="Freeform 45"/>
            <p:cNvSpPr/>
            <p:nvPr/>
          </p:nvSpPr>
          <p:spPr bwMode="auto">
            <a:xfrm>
              <a:off x="5405438" y="3567113"/>
              <a:ext cx="44450" cy="22225"/>
            </a:xfrm>
            <a:custGeom>
              <a:avLst/>
              <a:gdLst>
                <a:gd name="T0" fmla="*/ 23 w 23"/>
                <a:gd name="T1" fmla="*/ 0 h 12"/>
                <a:gd name="T2" fmla="*/ 23 w 23"/>
                <a:gd name="T3" fmla="*/ 12 h 12"/>
                <a:gd name="T4" fmla="*/ 0 w 23"/>
                <a:gd name="T5" fmla="*/ 12 h 12"/>
                <a:gd name="T6" fmla="*/ 0 w 23"/>
                <a:gd name="T7" fmla="*/ 0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3" y="4"/>
                    <a:pt x="23" y="8"/>
                    <a:pt x="23" y="12"/>
                  </a:cubicBezTo>
                  <a:cubicBezTo>
                    <a:pt x="15" y="12"/>
                    <a:pt x="7" y="12"/>
                    <a:pt x="0" y="12"/>
                  </a:cubicBezTo>
                  <a:cubicBezTo>
                    <a:pt x="0" y="8"/>
                    <a:pt x="0" y="4"/>
                    <a:pt x="0" y="0"/>
                  </a:cubicBezTo>
                  <a:cubicBezTo>
                    <a:pt x="7" y="0"/>
                    <a:pt x="15" y="0"/>
                    <a:pt x="23"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2" name="Freeform 46"/>
            <p:cNvSpPr/>
            <p:nvPr/>
          </p:nvSpPr>
          <p:spPr bwMode="auto">
            <a:xfrm>
              <a:off x="5472113" y="3567113"/>
              <a:ext cx="46038" cy="22225"/>
            </a:xfrm>
            <a:custGeom>
              <a:avLst/>
              <a:gdLst>
                <a:gd name="T0" fmla="*/ 0 w 24"/>
                <a:gd name="T1" fmla="*/ 0 h 12"/>
                <a:gd name="T2" fmla="*/ 24 w 24"/>
                <a:gd name="T3" fmla="*/ 0 h 12"/>
                <a:gd name="T4" fmla="*/ 24 w 24"/>
                <a:gd name="T5" fmla="*/ 12 h 12"/>
                <a:gd name="T6" fmla="*/ 0 w 24"/>
                <a:gd name="T7" fmla="*/ 12 h 12"/>
                <a:gd name="T8" fmla="*/ 0 w 24"/>
                <a:gd name="T9" fmla="*/ 0 h 12"/>
              </a:gdLst>
              <a:ahLst/>
              <a:cxnLst>
                <a:cxn ang="0">
                  <a:pos x="T0" y="T1"/>
                </a:cxn>
                <a:cxn ang="0">
                  <a:pos x="T2" y="T3"/>
                </a:cxn>
                <a:cxn ang="0">
                  <a:pos x="T4" y="T5"/>
                </a:cxn>
                <a:cxn ang="0">
                  <a:pos x="T6" y="T7"/>
                </a:cxn>
                <a:cxn ang="0">
                  <a:pos x="T8" y="T9"/>
                </a:cxn>
              </a:cxnLst>
              <a:rect l="0" t="0" r="r" b="b"/>
              <a:pathLst>
                <a:path w="24" h="12">
                  <a:moveTo>
                    <a:pt x="0" y="0"/>
                  </a:moveTo>
                  <a:cubicBezTo>
                    <a:pt x="8" y="0"/>
                    <a:pt x="16" y="0"/>
                    <a:pt x="24" y="0"/>
                  </a:cubicBezTo>
                  <a:cubicBezTo>
                    <a:pt x="24" y="4"/>
                    <a:pt x="24" y="8"/>
                    <a:pt x="24" y="12"/>
                  </a:cubicBezTo>
                  <a:cubicBezTo>
                    <a:pt x="16" y="12"/>
                    <a:pt x="8" y="12"/>
                    <a:pt x="0" y="12"/>
                  </a:cubicBezTo>
                  <a:cubicBezTo>
                    <a:pt x="0" y="8"/>
                    <a:pt x="0" y="4"/>
                    <a:pt x="0"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3" name="Freeform 47"/>
            <p:cNvSpPr/>
            <p:nvPr/>
          </p:nvSpPr>
          <p:spPr bwMode="auto">
            <a:xfrm>
              <a:off x="5540376" y="3567113"/>
              <a:ext cx="46038" cy="22225"/>
            </a:xfrm>
            <a:custGeom>
              <a:avLst/>
              <a:gdLst>
                <a:gd name="T0" fmla="*/ 0 w 24"/>
                <a:gd name="T1" fmla="*/ 0 h 12"/>
                <a:gd name="T2" fmla="*/ 24 w 24"/>
                <a:gd name="T3" fmla="*/ 0 h 12"/>
                <a:gd name="T4" fmla="*/ 24 w 24"/>
                <a:gd name="T5" fmla="*/ 12 h 12"/>
                <a:gd name="T6" fmla="*/ 0 w 24"/>
                <a:gd name="T7" fmla="*/ 12 h 12"/>
                <a:gd name="T8" fmla="*/ 0 w 24"/>
                <a:gd name="T9" fmla="*/ 0 h 12"/>
              </a:gdLst>
              <a:ahLst/>
              <a:cxnLst>
                <a:cxn ang="0">
                  <a:pos x="T0" y="T1"/>
                </a:cxn>
                <a:cxn ang="0">
                  <a:pos x="T2" y="T3"/>
                </a:cxn>
                <a:cxn ang="0">
                  <a:pos x="T4" y="T5"/>
                </a:cxn>
                <a:cxn ang="0">
                  <a:pos x="T6" y="T7"/>
                </a:cxn>
                <a:cxn ang="0">
                  <a:pos x="T8" y="T9"/>
                </a:cxn>
              </a:cxnLst>
              <a:rect l="0" t="0" r="r" b="b"/>
              <a:pathLst>
                <a:path w="24" h="12">
                  <a:moveTo>
                    <a:pt x="0" y="0"/>
                  </a:moveTo>
                  <a:cubicBezTo>
                    <a:pt x="8" y="0"/>
                    <a:pt x="16" y="0"/>
                    <a:pt x="24" y="0"/>
                  </a:cubicBezTo>
                  <a:cubicBezTo>
                    <a:pt x="24" y="4"/>
                    <a:pt x="24" y="8"/>
                    <a:pt x="24" y="12"/>
                  </a:cubicBezTo>
                  <a:cubicBezTo>
                    <a:pt x="16" y="12"/>
                    <a:pt x="8" y="12"/>
                    <a:pt x="0" y="12"/>
                  </a:cubicBezTo>
                  <a:cubicBezTo>
                    <a:pt x="0" y="8"/>
                    <a:pt x="0" y="4"/>
                    <a:pt x="0" y="0"/>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4" name="Freeform 48"/>
            <p:cNvSpPr/>
            <p:nvPr/>
          </p:nvSpPr>
          <p:spPr bwMode="auto">
            <a:xfrm>
              <a:off x="5608638" y="3567113"/>
              <a:ext cx="22225" cy="22225"/>
            </a:xfrm>
            <a:custGeom>
              <a:avLst/>
              <a:gdLst>
                <a:gd name="T0" fmla="*/ 12 w 12"/>
                <a:gd name="T1" fmla="*/ 12 h 12"/>
                <a:gd name="T2" fmla="*/ 0 w 12"/>
                <a:gd name="T3" fmla="*/ 12 h 12"/>
                <a:gd name="T4" fmla="*/ 0 w 12"/>
                <a:gd name="T5" fmla="*/ 0 h 12"/>
                <a:gd name="T6" fmla="*/ 12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cubicBezTo>
                    <a:pt x="8" y="12"/>
                    <a:pt x="4" y="12"/>
                    <a:pt x="0" y="12"/>
                  </a:cubicBezTo>
                  <a:cubicBezTo>
                    <a:pt x="0" y="8"/>
                    <a:pt x="0" y="4"/>
                    <a:pt x="0" y="0"/>
                  </a:cubicBezTo>
                  <a:cubicBezTo>
                    <a:pt x="4" y="0"/>
                    <a:pt x="8" y="0"/>
                    <a:pt x="12" y="0"/>
                  </a:cubicBezTo>
                  <a:cubicBezTo>
                    <a:pt x="12" y="4"/>
                    <a:pt x="12" y="8"/>
                    <a:pt x="12" y="1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5" name="Freeform 49"/>
            <p:cNvSpPr/>
            <p:nvPr/>
          </p:nvSpPr>
          <p:spPr bwMode="auto">
            <a:xfrm>
              <a:off x="5654676" y="3567113"/>
              <a:ext cx="20638" cy="22225"/>
            </a:xfrm>
            <a:custGeom>
              <a:avLst/>
              <a:gdLst>
                <a:gd name="T0" fmla="*/ 0 w 11"/>
                <a:gd name="T1" fmla="*/ 12 h 12"/>
                <a:gd name="T2" fmla="*/ 0 w 11"/>
                <a:gd name="T3" fmla="*/ 0 h 12"/>
                <a:gd name="T4" fmla="*/ 11 w 11"/>
                <a:gd name="T5" fmla="*/ 0 h 12"/>
                <a:gd name="T6" fmla="*/ 11 w 11"/>
                <a:gd name="T7" fmla="*/ 12 h 12"/>
                <a:gd name="T8" fmla="*/ 0 w 11"/>
                <a:gd name="T9" fmla="*/ 12 h 12"/>
              </a:gdLst>
              <a:ahLst/>
              <a:cxnLst>
                <a:cxn ang="0">
                  <a:pos x="T0" y="T1"/>
                </a:cxn>
                <a:cxn ang="0">
                  <a:pos x="T2" y="T3"/>
                </a:cxn>
                <a:cxn ang="0">
                  <a:pos x="T4" y="T5"/>
                </a:cxn>
                <a:cxn ang="0">
                  <a:pos x="T6" y="T7"/>
                </a:cxn>
                <a:cxn ang="0">
                  <a:pos x="T8" y="T9"/>
                </a:cxn>
              </a:cxnLst>
              <a:rect l="0" t="0" r="r" b="b"/>
              <a:pathLst>
                <a:path w="11" h="12">
                  <a:moveTo>
                    <a:pt x="0" y="12"/>
                  </a:moveTo>
                  <a:cubicBezTo>
                    <a:pt x="0" y="8"/>
                    <a:pt x="0" y="4"/>
                    <a:pt x="0" y="0"/>
                  </a:cubicBezTo>
                  <a:cubicBezTo>
                    <a:pt x="4" y="0"/>
                    <a:pt x="8" y="0"/>
                    <a:pt x="11" y="0"/>
                  </a:cubicBezTo>
                  <a:cubicBezTo>
                    <a:pt x="11" y="4"/>
                    <a:pt x="11" y="8"/>
                    <a:pt x="11" y="12"/>
                  </a:cubicBezTo>
                  <a:cubicBezTo>
                    <a:pt x="8" y="12"/>
                    <a:pt x="4" y="12"/>
                    <a:pt x="0" y="12"/>
                  </a:cubicBezTo>
                  <a:close/>
                </a:path>
              </a:pathLst>
            </a:custGeom>
            <a:grp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3816404" y="5516463"/>
            <a:ext cx="429816" cy="492919"/>
            <a:chOff x="4848226" y="6224984"/>
            <a:chExt cx="573088" cy="657225"/>
          </a:xfrm>
        </p:grpSpPr>
        <p:sp>
          <p:nvSpPr>
            <p:cNvPr id="78" name="Rectangle 18"/>
            <p:cNvSpPr>
              <a:spLocks noChangeArrowheads="1"/>
            </p:cNvSpPr>
            <p:nvPr/>
          </p:nvSpPr>
          <p:spPr bwMode="auto">
            <a:xfrm>
              <a:off x="4848226" y="6224984"/>
              <a:ext cx="573088" cy="657225"/>
            </a:xfrm>
            <a:prstGeom prst="rect">
              <a:avLst/>
            </a:prstGeom>
            <a:solidFill>
              <a:srgbClr val="ED7D3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116" name="组合 115"/>
            <p:cNvGrpSpPr/>
            <p:nvPr/>
          </p:nvGrpSpPr>
          <p:grpSpPr>
            <a:xfrm>
              <a:off x="4946651" y="6432946"/>
              <a:ext cx="360363" cy="271463"/>
              <a:chOff x="4946651" y="6407150"/>
              <a:chExt cx="360363" cy="271463"/>
            </a:xfrm>
          </p:grpSpPr>
          <p:sp>
            <p:nvSpPr>
              <p:cNvPr id="117" name="Freeform 50"/>
              <p:cNvSpPr>
                <a:spLocks noEditPoints="1"/>
              </p:cNvSpPr>
              <p:nvPr/>
            </p:nvSpPr>
            <p:spPr bwMode="auto">
              <a:xfrm>
                <a:off x="4946651" y="6407150"/>
                <a:ext cx="360363" cy="271463"/>
              </a:xfrm>
              <a:custGeom>
                <a:avLst/>
                <a:gdLst>
                  <a:gd name="T0" fmla="*/ 0 w 191"/>
                  <a:gd name="T1" fmla="*/ 133 h 143"/>
                  <a:gd name="T2" fmla="*/ 0 w 191"/>
                  <a:gd name="T3" fmla="*/ 10 h 143"/>
                  <a:gd name="T4" fmla="*/ 14 w 191"/>
                  <a:gd name="T5" fmla="*/ 0 h 143"/>
                  <a:gd name="T6" fmla="*/ 177 w 191"/>
                  <a:gd name="T7" fmla="*/ 0 h 143"/>
                  <a:gd name="T8" fmla="*/ 191 w 191"/>
                  <a:gd name="T9" fmla="*/ 13 h 143"/>
                  <a:gd name="T10" fmla="*/ 191 w 191"/>
                  <a:gd name="T11" fmla="*/ 130 h 143"/>
                  <a:gd name="T12" fmla="*/ 177 w 191"/>
                  <a:gd name="T13" fmla="*/ 143 h 143"/>
                  <a:gd name="T14" fmla="*/ 122 w 191"/>
                  <a:gd name="T15" fmla="*/ 143 h 143"/>
                  <a:gd name="T16" fmla="*/ 13 w 191"/>
                  <a:gd name="T17" fmla="*/ 143 h 143"/>
                  <a:gd name="T18" fmla="*/ 6 w 191"/>
                  <a:gd name="T19" fmla="*/ 142 h 143"/>
                  <a:gd name="T20" fmla="*/ 0 w 191"/>
                  <a:gd name="T21" fmla="*/ 133 h 143"/>
                  <a:gd name="T22" fmla="*/ 12 w 191"/>
                  <a:gd name="T23" fmla="*/ 48 h 143"/>
                  <a:gd name="T24" fmla="*/ 12 w 191"/>
                  <a:gd name="T25" fmla="*/ 131 h 143"/>
                  <a:gd name="T26" fmla="*/ 179 w 191"/>
                  <a:gd name="T27" fmla="*/ 131 h 143"/>
                  <a:gd name="T28" fmla="*/ 179 w 191"/>
                  <a:gd name="T29" fmla="*/ 48 h 143"/>
                  <a:gd name="T30" fmla="*/ 12 w 191"/>
                  <a:gd name="T31" fmla="*/ 48 h 143"/>
                  <a:gd name="T32" fmla="*/ 179 w 191"/>
                  <a:gd name="T33" fmla="*/ 12 h 143"/>
                  <a:gd name="T34" fmla="*/ 12 w 191"/>
                  <a:gd name="T35" fmla="*/ 12 h 143"/>
                  <a:gd name="T36" fmla="*/ 12 w 191"/>
                  <a:gd name="T37" fmla="*/ 24 h 143"/>
                  <a:gd name="T38" fmla="*/ 179 w 191"/>
                  <a:gd name="T39" fmla="*/ 24 h 143"/>
                  <a:gd name="T40" fmla="*/ 179 w 191"/>
                  <a:gd name="T41"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43">
                    <a:moveTo>
                      <a:pt x="0" y="133"/>
                    </a:moveTo>
                    <a:cubicBezTo>
                      <a:pt x="0" y="92"/>
                      <a:pt x="0" y="51"/>
                      <a:pt x="0" y="10"/>
                    </a:cubicBezTo>
                    <a:cubicBezTo>
                      <a:pt x="3" y="2"/>
                      <a:pt x="6" y="0"/>
                      <a:pt x="14" y="0"/>
                    </a:cubicBezTo>
                    <a:cubicBezTo>
                      <a:pt x="69" y="0"/>
                      <a:pt x="123" y="0"/>
                      <a:pt x="177" y="0"/>
                    </a:cubicBezTo>
                    <a:cubicBezTo>
                      <a:pt x="186" y="0"/>
                      <a:pt x="191" y="5"/>
                      <a:pt x="191" y="13"/>
                    </a:cubicBezTo>
                    <a:cubicBezTo>
                      <a:pt x="191" y="52"/>
                      <a:pt x="191" y="91"/>
                      <a:pt x="191" y="130"/>
                    </a:cubicBezTo>
                    <a:cubicBezTo>
                      <a:pt x="191" y="138"/>
                      <a:pt x="186" y="143"/>
                      <a:pt x="177" y="143"/>
                    </a:cubicBezTo>
                    <a:cubicBezTo>
                      <a:pt x="159" y="143"/>
                      <a:pt x="140" y="143"/>
                      <a:pt x="122" y="143"/>
                    </a:cubicBezTo>
                    <a:cubicBezTo>
                      <a:pt x="86" y="143"/>
                      <a:pt x="49" y="143"/>
                      <a:pt x="13" y="143"/>
                    </a:cubicBezTo>
                    <a:cubicBezTo>
                      <a:pt x="11" y="143"/>
                      <a:pt x="8" y="143"/>
                      <a:pt x="6" y="142"/>
                    </a:cubicBezTo>
                    <a:cubicBezTo>
                      <a:pt x="2" y="140"/>
                      <a:pt x="1" y="137"/>
                      <a:pt x="0" y="133"/>
                    </a:cubicBezTo>
                    <a:close/>
                    <a:moveTo>
                      <a:pt x="12" y="48"/>
                    </a:moveTo>
                    <a:cubicBezTo>
                      <a:pt x="12" y="76"/>
                      <a:pt x="12" y="103"/>
                      <a:pt x="12" y="131"/>
                    </a:cubicBezTo>
                    <a:cubicBezTo>
                      <a:pt x="67" y="131"/>
                      <a:pt x="123" y="131"/>
                      <a:pt x="179" y="131"/>
                    </a:cubicBezTo>
                    <a:cubicBezTo>
                      <a:pt x="179" y="103"/>
                      <a:pt x="179" y="75"/>
                      <a:pt x="179" y="48"/>
                    </a:cubicBezTo>
                    <a:cubicBezTo>
                      <a:pt x="123" y="48"/>
                      <a:pt x="67" y="48"/>
                      <a:pt x="12" y="48"/>
                    </a:cubicBezTo>
                    <a:close/>
                    <a:moveTo>
                      <a:pt x="179" y="12"/>
                    </a:moveTo>
                    <a:cubicBezTo>
                      <a:pt x="123" y="12"/>
                      <a:pt x="67" y="12"/>
                      <a:pt x="12" y="12"/>
                    </a:cubicBezTo>
                    <a:cubicBezTo>
                      <a:pt x="12" y="16"/>
                      <a:pt x="12" y="20"/>
                      <a:pt x="12" y="24"/>
                    </a:cubicBezTo>
                    <a:cubicBezTo>
                      <a:pt x="67" y="24"/>
                      <a:pt x="123" y="24"/>
                      <a:pt x="179" y="24"/>
                    </a:cubicBezTo>
                    <a:cubicBezTo>
                      <a:pt x="179" y="20"/>
                      <a:pt x="179" y="16"/>
                      <a:pt x="179" y="1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8" name="Freeform 51"/>
              <p:cNvSpPr/>
              <p:nvPr/>
            </p:nvSpPr>
            <p:spPr bwMode="auto">
              <a:xfrm>
                <a:off x="4991101" y="6521450"/>
                <a:ext cx="66675" cy="65088"/>
              </a:xfrm>
              <a:custGeom>
                <a:avLst/>
                <a:gdLst>
                  <a:gd name="T0" fmla="*/ 0 w 35"/>
                  <a:gd name="T1" fmla="*/ 0 h 35"/>
                  <a:gd name="T2" fmla="*/ 35 w 35"/>
                  <a:gd name="T3" fmla="*/ 0 h 35"/>
                  <a:gd name="T4" fmla="*/ 35 w 35"/>
                  <a:gd name="T5" fmla="*/ 35 h 35"/>
                  <a:gd name="T6" fmla="*/ 0 w 35"/>
                  <a:gd name="T7" fmla="*/ 35 h 35"/>
                  <a:gd name="T8" fmla="*/ 0 w 35"/>
                  <a:gd name="T9" fmla="*/ 0 h 35"/>
                </a:gdLst>
                <a:ahLst/>
                <a:cxnLst>
                  <a:cxn ang="0">
                    <a:pos x="T0" y="T1"/>
                  </a:cxn>
                  <a:cxn ang="0">
                    <a:pos x="T2" y="T3"/>
                  </a:cxn>
                  <a:cxn ang="0">
                    <a:pos x="T4" y="T5"/>
                  </a:cxn>
                  <a:cxn ang="0">
                    <a:pos x="T6" y="T7"/>
                  </a:cxn>
                  <a:cxn ang="0">
                    <a:pos x="T8" y="T9"/>
                  </a:cxn>
                </a:cxnLst>
                <a:rect l="0" t="0" r="r" b="b"/>
                <a:pathLst>
                  <a:path w="35" h="35">
                    <a:moveTo>
                      <a:pt x="0" y="0"/>
                    </a:moveTo>
                    <a:cubicBezTo>
                      <a:pt x="12" y="0"/>
                      <a:pt x="23" y="0"/>
                      <a:pt x="35" y="0"/>
                    </a:cubicBezTo>
                    <a:cubicBezTo>
                      <a:pt x="35" y="12"/>
                      <a:pt x="35" y="23"/>
                      <a:pt x="35" y="35"/>
                    </a:cubicBezTo>
                    <a:cubicBezTo>
                      <a:pt x="23" y="35"/>
                      <a:pt x="12" y="35"/>
                      <a:pt x="0" y="35"/>
                    </a:cubicBezTo>
                    <a:cubicBezTo>
                      <a:pt x="0" y="24"/>
                      <a:pt x="0" y="12"/>
                      <a:pt x="0"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19" name="Freeform 52"/>
              <p:cNvSpPr/>
              <p:nvPr/>
            </p:nvSpPr>
            <p:spPr bwMode="auto">
              <a:xfrm>
                <a:off x="4991101" y="6610350"/>
                <a:ext cx="44450" cy="22225"/>
              </a:xfrm>
              <a:custGeom>
                <a:avLst/>
                <a:gdLst>
                  <a:gd name="T0" fmla="*/ 23 w 23"/>
                  <a:gd name="T1" fmla="*/ 0 h 12"/>
                  <a:gd name="T2" fmla="*/ 23 w 23"/>
                  <a:gd name="T3" fmla="*/ 12 h 12"/>
                  <a:gd name="T4" fmla="*/ 0 w 23"/>
                  <a:gd name="T5" fmla="*/ 12 h 12"/>
                  <a:gd name="T6" fmla="*/ 0 w 23"/>
                  <a:gd name="T7" fmla="*/ 0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3" y="4"/>
                      <a:pt x="23" y="8"/>
                      <a:pt x="23" y="12"/>
                    </a:cubicBezTo>
                    <a:cubicBezTo>
                      <a:pt x="15" y="12"/>
                      <a:pt x="8" y="12"/>
                      <a:pt x="0" y="12"/>
                    </a:cubicBezTo>
                    <a:cubicBezTo>
                      <a:pt x="0" y="8"/>
                      <a:pt x="0" y="5"/>
                      <a:pt x="0" y="0"/>
                    </a:cubicBezTo>
                    <a:cubicBezTo>
                      <a:pt x="7" y="0"/>
                      <a:pt x="15" y="0"/>
                      <a:pt x="2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20" name="Freeform 53"/>
              <p:cNvSpPr/>
              <p:nvPr/>
            </p:nvSpPr>
            <p:spPr bwMode="auto">
              <a:xfrm>
                <a:off x="5057776" y="6610350"/>
                <a:ext cx="46038" cy="22225"/>
              </a:xfrm>
              <a:custGeom>
                <a:avLst/>
                <a:gdLst>
                  <a:gd name="T0" fmla="*/ 0 w 24"/>
                  <a:gd name="T1" fmla="*/ 0 h 12"/>
                  <a:gd name="T2" fmla="*/ 24 w 24"/>
                  <a:gd name="T3" fmla="*/ 0 h 12"/>
                  <a:gd name="T4" fmla="*/ 24 w 24"/>
                  <a:gd name="T5" fmla="*/ 12 h 12"/>
                  <a:gd name="T6" fmla="*/ 0 w 24"/>
                  <a:gd name="T7" fmla="*/ 12 h 12"/>
                  <a:gd name="T8" fmla="*/ 0 w 24"/>
                  <a:gd name="T9" fmla="*/ 0 h 12"/>
                </a:gdLst>
                <a:ahLst/>
                <a:cxnLst>
                  <a:cxn ang="0">
                    <a:pos x="T0" y="T1"/>
                  </a:cxn>
                  <a:cxn ang="0">
                    <a:pos x="T2" y="T3"/>
                  </a:cxn>
                  <a:cxn ang="0">
                    <a:pos x="T4" y="T5"/>
                  </a:cxn>
                  <a:cxn ang="0">
                    <a:pos x="T6" y="T7"/>
                  </a:cxn>
                  <a:cxn ang="0">
                    <a:pos x="T8" y="T9"/>
                  </a:cxn>
                </a:cxnLst>
                <a:rect l="0" t="0" r="r" b="b"/>
                <a:pathLst>
                  <a:path w="24" h="12">
                    <a:moveTo>
                      <a:pt x="0" y="0"/>
                    </a:moveTo>
                    <a:cubicBezTo>
                      <a:pt x="8" y="0"/>
                      <a:pt x="16" y="0"/>
                      <a:pt x="24" y="0"/>
                    </a:cubicBezTo>
                    <a:cubicBezTo>
                      <a:pt x="24" y="4"/>
                      <a:pt x="24" y="8"/>
                      <a:pt x="24" y="12"/>
                    </a:cubicBezTo>
                    <a:cubicBezTo>
                      <a:pt x="16" y="12"/>
                      <a:pt x="8" y="12"/>
                      <a:pt x="0" y="12"/>
                    </a:cubicBezTo>
                    <a:cubicBezTo>
                      <a:pt x="0" y="8"/>
                      <a:pt x="0" y="5"/>
                      <a:pt x="0"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21" name="Freeform 54"/>
              <p:cNvSpPr/>
              <p:nvPr/>
            </p:nvSpPr>
            <p:spPr bwMode="auto">
              <a:xfrm>
                <a:off x="5126038" y="6610350"/>
                <a:ext cx="46038" cy="22225"/>
              </a:xfrm>
              <a:custGeom>
                <a:avLst/>
                <a:gdLst>
                  <a:gd name="T0" fmla="*/ 0 w 24"/>
                  <a:gd name="T1" fmla="*/ 0 h 12"/>
                  <a:gd name="T2" fmla="*/ 24 w 24"/>
                  <a:gd name="T3" fmla="*/ 0 h 12"/>
                  <a:gd name="T4" fmla="*/ 24 w 24"/>
                  <a:gd name="T5" fmla="*/ 12 h 12"/>
                  <a:gd name="T6" fmla="*/ 0 w 24"/>
                  <a:gd name="T7" fmla="*/ 12 h 12"/>
                  <a:gd name="T8" fmla="*/ 0 w 24"/>
                  <a:gd name="T9" fmla="*/ 0 h 12"/>
                </a:gdLst>
                <a:ahLst/>
                <a:cxnLst>
                  <a:cxn ang="0">
                    <a:pos x="T0" y="T1"/>
                  </a:cxn>
                  <a:cxn ang="0">
                    <a:pos x="T2" y="T3"/>
                  </a:cxn>
                  <a:cxn ang="0">
                    <a:pos x="T4" y="T5"/>
                  </a:cxn>
                  <a:cxn ang="0">
                    <a:pos x="T6" y="T7"/>
                  </a:cxn>
                  <a:cxn ang="0">
                    <a:pos x="T8" y="T9"/>
                  </a:cxn>
                </a:cxnLst>
                <a:rect l="0" t="0" r="r" b="b"/>
                <a:pathLst>
                  <a:path w="24" h="12">
                    <a:moveTo>
                      <a:pt x="0" y="0"/>
                    </a:moveTo>
                    <a:cubicBezTo>
                      <a:pt x="8" y="0"/>
                      <a:pt x="16" y="0"/>
                      <a:pt x="24" y="0"/>
                    </a:cubicBezTo>
                    <a:cubicBezTo>
                      <a:pt x="24" y="4"/>
                      <a:pt x="24" y="8"/>
                      <a:pt x="24" y="12"/>
                    </a:cubicBezTo>
                    <a:cubicBezTo>
                      <a:pt x="16" y="12"/>
                      <a:pt x="8" y="12"/>
                      <a:pt x="0" y="12"/>
                    </a:cubicBezTo>
                    <a:cubicBezTo>
                      <a:pt x="0" y="8"/>
                      <a:pt x="0" y="4"/>
                      <a:pt x="0"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22" name="Freeform 55"/>
              <p:cNvSpPr/>
              <p:nvPr/>
            </p:nvSpPr>
            <p:spPr bwMode="auto">
              <a:xfrm>
                <a:off x="5194301" y="6611938"/>
                <a:ext cx="22225" cy="20638"/>
              </a:xfrm>
              <a:custGeom>
                <a:avLst/>
                <a:gdLst>
                  <a:gd name="T0" fmla="*/ 12 w 12"/>
                  <a:gd name="T1" fmla="*/ 11 h 11"/>
                  <a:gd name="T2" fmla="*/ 0 w 12"/>
                  <a:gd name="T3" fmla="*/ 11 h 11"/>
                  <a:gd name="T4" fmla="*/ 0 w 12"/>
                  <a:gd name="T5" fmla="*/ 0 h 11"/>
                  <a:gd name="T6" fmla="*/ 12 w 12"/>
                  <a:gd name="T7" fmla="*/ 0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8" y="11"/>
                      <a:pt x="4" y="11"/>
                      <a:pt x="0" y="11"/>
                    </a:cubicBezTo>
                    <a:cubicBezTo>
                      <a:pt x="0" y="7"/>
                      <a:pt x="0" y="3"/>
                      <a:pt x="0" y="0"/>
                    </a:cubicBezTo>
                    <a:cubicBezTo>
                      <a:pt x="4" y="0"/>
                      <a:pt x="8" y="0"/>
                      <a:pt x="12" y="0"/>
                    </a:cubicBezTo>
                    <a:cubicBezTo>
                      <a:pt x="12" y="3"/>
                      <a:pt x="12" y="7"/>
                      <a:pt x="12" y="11"/>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23" name="Freeform 56"/>
              <p:cNvSpPr/>
              <p:nvPr/>
            </p:nvSpPr>
            <p:spPr bwMode="auto">
              <a:xfrm>
                <a:off x="5240338" y="6610350"/>
                <a:ext cx="22225" cy="22225"/>
              </a:xfrm>
              <a:custGeom>
                <a:avLst/>
                <a:gdLst>
                  <a:gd name="T0" fmla="*/ 0 w 12"/>
                  <a:gd name="T1" fmla="*/ 12 h 12"/>
                  <a:gd name="T2" fmla="*/ 0 w 12"/>
                  <a:gd name="T3" fmla="*/ 0 h 12"/>
                  <a:gd name="T4" fmla="*/ 12 w 12"/>
                  <a:gd name="T5" fmla="*/ 0 h 12"/>
                  <a:gd name="T6" fmla="*/ 12 w 12"/>
                  <a:gd name="T7" fmla="*/ 12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8"/>
                      <a:pt x="0" y="4"/>
                      <a:pt x="0" y="0"/>
                    </a:cubicBezTo>
                    <a:cubicBezTo>
                      <a:pt x="4" y="0"/>
                      <a:pt x="8" y="0"/>
                      <a:pt x="12" y="0"/>
                    </a:cubicBezTo>
                    <a:cubicBezTo>
                      <a:pt x="12" y="4"/>
                      <a:pt x="12" y="8"/>
                      <a:pt x="12" y="12"/>
                    </a:cubicBezTo>
                    <a:cubicBezTo>
                      <a:pt x="8" y="12"/>
                      <a:pt x="4" y="12"/>
                      <a:pt x="0" y="1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sp>
        <p:nvSpPr>
          <p:cNvPr id="124" name="TextBox 7"/>
          <p:cNvSpPr>
            <a:spLocks noChangeArrowheads="1"/>
          </p:cNvSpPr>
          <p:nvPr/>
        </p:nvSpPr>
        <p:spPr bwMode="auto">
          <a:xfrm>
            <a:off x="1670861" y="4154212"/>
            <a:ext cx="1296144" cy="230505"/>
          </a:xfrm>
          <a:prstGeom prst="rect">
            <a:avLst/>
          </a:prstGeom>
          <a:noFill/>
          <a:ln>
            <a:noFill/>
          </a:ln>
          <a:effectLst/>
        </p:spPr>
        <p:txBody>
          <a:bodyPr wrap="square" lIns="0" tIns="0" rIns="0" bIns="0">
            <a:spAutoFit/>
          </a:bodyPr>
          <a:lstStyle/>
          <a:p>
            <a:pPr algn="ctr"/>
            <a:r>
              <a:rPr lang="zh-CN" altLang="en-US" sz="1500" b="1" smtClean="0">
                <a:solidFill>
                  <a:srgbClr val="3D1C01"/>
                </a:solidFill>
                <a:latin typeface="微软雅黑" panose="020B0503020204020204" charset="-122"/>
                <a:ea typeface="微软雅黑" panose="020B0503020204020204" charset="-122"/>
              </a:rPr>
              <a:t>規格高論壇</a:t>
            </a:r>
            <a:endParaRPr lang="zh-CN" altLang="zh-CN" sz="1500" dirty="0">
              <a:solidFill>
                <a:srgbClr val="3D1C01"/>
              </a:solidFill>
              <a:latin typeface="微软雅黑" panose="020B0503020204020204" charset="-122"/>
              <a:ea typeface="微软雅黑" panose="020B0503020204020204" charset="-122"/>
            </a:endParaRPr>
          </a:p>
        </p:txBody>
      </p:sp>
      <p:sp>
        <p:nvSpPr>
          <p:cNvPr id="125" name="圆角矩形 124"/>
          <p:cNvSpPr/>
          <p:nvPr/>
        </p:nvSpPr>
        <p:spPr>
          <a:xfrm>
            <a:off x="1352128" y="4121947"/>
            <a:ext cx="1933610" cy="325628"/>
          </a:xfrm>
          <a:prstGeom prst="roundRect">
            <a:avLst>
              <a:gd name="adj" fmla="val 50000"/>
            </a:avLst>
          </a:prstGeom>
          <a:noFill/>
          <a:ln>
            <a:solidFill>
              <a:srgbClr val="4F26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26" name="TextBox 7"/>
          <p:cNvSpPr>
            <a:spLocks noChangeArrowheads="1"/>
          </p:cNvSpPr>
          <p:nvPr/>
        </p:nvSpPr>
        <p:spPr bwMode="auto">
          <a:xfrm>
            <a:off x="390525" y="4452752"/>
            <a:ext cx="2895213" cy="984885"/>
          </a:xfrm>
          <a:prstGeom prst="rect">
            <a:avLst/>
          </a:prstGeom>
          <a:noFill/>
          <a:ln>
            <a:noFill/>
          </a:ln>
          <a:effectLst/>
        </p:spPr>
        <p:txBody>
          <a:bodyPr wrap="square" lIns="0" tIns="0" rIns="0" bIns="0">
            <a:spAutoFit/>
          </a:bodyPr>
          <a:lstStyle/>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同期舉辦第六屆中藥材基地共建共用聯盟交流大會，全產業鏈對接；</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世界中聯部分專業委員會的學術年會，增加論壇的專業性與權威性；</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世界中聯投資研究工作委員會投融資論壇及項目投資對接，實現落地操作；</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地方政府大健康產業園區的服務貿易、專題招商對接服務，轉化大會價值。</a:t>
            </a:r>
            <a:r>
              <a:rPr lang="zh-CN" altLang="zh-CN" sz="800" smtClean="0"/>
              <a:t> </a:t>
            </a:r>
            <a:endParaRPr lang="zh-CN" altLang="en-US" sz="800" dirty="0">
              <a:latin typeface="微软雅黑" panose="020B0503020204020204" charset="-122"/>
              <a:ea typeface="微软雅黑" panose="020B0503020204020204" charset="-122"/>
              <a:sym typeface="微软雅黑" panose="020B0503020204020204" charset="-122"/>
            </a:endParaRPr>
          </a:p>
        </p:txBody>
      </p:sp>
      <p:sp>
        <p:nvSpPr>
          <p:cNvPr id="140" name="TextBox 7"/>
          <p:cNvSpPr>
            <a:spLocks noChangeArrowheads="1"/>
          </p:cNvSpPr>
          <p:nvPr/>
        </p:nvSpPr>
        <p:spPr bwMode="auto">
          <a:xfrm>
            <a:off x="1670861" y="3074092"/>
            <a:ext cx="1296144" cy="230505"/>
          </a:xfrm>
          <a:prstGeom prst="rect">
            <a:avLst/>
          </a:prstGeom>
          <a:noFill/>
          <a:ln>
            <a:noFill/>
          </a:ln>
          <a:effectLst/>
        </p:spPr>
        <p:txBody>
          <a:bodyPr wrap="square" lIns="0" tIns="0" rIns="0" bIns="0">
            <a:spAutoFit/>
          </a:bodyPr>
          <a:lstStyle/>
          <a:p>
            <a:pPr algn="ctr"/>
            <a:r>
              <a:rPr lang="zh-CN" altLang="en-US" sz="1500" b="1" smtClean="0">
                <a:solidFill>
                  <a:srgbClr val="3D1C01"/>
                </a:solidFill>
                <a:latin typeface="微软雅黑" panose="020B0503020204020204" charset="-122"/>
                <a:ea typeface="微软雅黑" panose="020B0503020204020204" charset="-122"/>
              </a:rPr>
              <a:t>全球參與</a:t>
            </a:r>
            <a:endParaRPr lang="zh-CN" altLang="zh-CN" sz="1500" dirty="0">
              <a:solidFill>
                <a:srgbClr val="3D1C01"/>
              </a:solidFill>
              <a:latin typeface="微软雅黑" panose="020B0503020204020204" charset="-122"/>
              <a:ea typeface="微软雅黑" panose="020B0503020204020204" charset="-122"/>
            </a:endParaRPr>
          </a:p>
        </p:txBody>
      </p:sp>
      <p:sp>
        <p:nvSpPr>
          <p:cNvPr id="141" name="圆角矩形 140"/>
          <p:cNvSpPr/>
          <p:nvPr/>
        </p:nvSpPr>
        <p:spPr>
          <a:xfrm>
            <a:off x="1352128" y="3041826"/>
            <a:ext cx="1933610" cy="314234"/>
          </a:xfrm>
          <a:prstGeom prst="roundRect">
            <a:avLst>
              <a:gd name="adj" fmla="val 50000"/>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42" name="TextBox 7"/>
          <p:cNvSpPr>
            <a:spLocks noChangeArrowheads="1"/>
          </p:cNvSpPr>
          <p:nvPr/>
        </p:nvSpPr>
        <p:spPr bwMode="auto">
          <a:xfrm>
            <a:off x="390525" y="3372632"/>
            <a:ext cx="2895213" cy="738505"/>
          </a:xfrm>
          <a:prstGeom prst="rect">
            <a:avLst/>
          </a:prstGeom>
          <a:noFill/>
          <a:ln>
            <a:noFill/>
          </a:ln>
          <a:effectLst/>
        </p:spPr>
        <p:txBody>
          <a:bodyPr wrap="square" lIns="0" tIns="0" rIns="0" bIns="0">
            <a:spAutoFit/>
          </a:bodyPr>
          <a:lstStyle/>
          <a:p>
            <a:r>
              <a:rPr lang="zh-CN" altLang="zh-CN" sz="800" dirty="0">
                <a:latin typeface="微软雅黑" panose="020B0503020204020204" charset="-122"/>
                <a:ea typeface="微软雅黑" panose="020B0503020204020204" charset="-122"/>
              </a:rPr>
              <a:t>※</a:t>
            </a:r>
            <a:r>
              <a:rPr lang="en-US" altLang="zh-CN" sz="800" dirty="0">
                <a:latin typeface="微软雅黑" panose="020B0503020204020204" charset="-122"/>
                <a:ea typeface="微软雅黑" panose="020B0503020204020204" charset="-122"/>
              </a:rPr>
              <a:t> </a:t>
            </a:r>
            <a:r>
              <a:rPr lang="en-US" altLang="zh-CN" sz="800" dirty="0" smtClean="0">
                <a:latin typeface="微软雅黑" panose="020B0503020204020204" charset="-122"/>
                <a:ea typeface="微软雅黑" panose="020B0503020204020204" charset="-122"/>
              </a:rPr>
              <a:t>2018</a:t>
            </a:r>
            <a:r>
              <a:rPr lang="zh-TW" altLang="en-US" sz="800" dirty="0" smtClean="0">
                <a:latin typeface="微软雅黑" panose="020B0503020204020204" charset="-122"/>
                <a:ea typeface="微软雅黑" panose="020B0503020204020204" charset="-122"/>
              </a:rPr>
              <a:t>中醫藥康博會是國家中醫藥管理局指導，世界中醫藥學會聯合會聯合中國中藥協會、中國藥膳研究會、中國民族醫藥學會共同主辦，多家國際性傳統醫藥組織機構協辦的盛會，極大提升中醫藥康博會品牌影響力；</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與</a:t>
            </a:r>
            <a:r>
              <a:rPr lang="zh-TW" altLang="en-US" sz="800" dirty="0" smtClean="0">
                <a:latin typeface="微软雅黑" panose="020B0503020204020204" charset="-122"/>
                <a:ea typeface="微软雅黑" panose="020B0503020204020204" charset="-122"/>
              </a:rPr>
              <a:t>各地方政府合作推出當地特色傳統醫藥文化及產業成果展覽，助力傳統醫藥文化回歸及各地大健康產業招商。</a:t>
            </a:r>
            <a:endParaRPr lang="zh-CN" altLang="en-US" sz="800" dirty="0">
              <a:latin typeface="微软雅黑" panose="020B0503020204020204" charset="-122"/>
              <a:ea typeface="微软雅黑" panose="020B0503020204020204" charset="-122"/>
              <a:sym typeface="微软雅黑" panose="020B0503020204020204" charset="-122"/>
            </a:endParaRPr>
          </a:p>
        </p:txBody>
      </p:sp>
      <p:sp>
        <p:nvSpPr>
          <p:cNvPr id="148" name="TextBox 7"/>
          <p:cNvSpPr>
            <a:spLocks noChangeArrowheads="1"/>
          </p:cNvSpPr>
          <p:nvPr/>
        </p:nvSpPr>
        <p:spPr bwMode="auto">
          <a:xfrm>
            <a:off x="1670861" y="1993972"/>
            <a:ext cx="1296144" cy="230505"/>
          </a:xfrm>
          <a:prstGeom prst="rect">
            <a:avLst/>
          </a:prstGeom>
          <a:noFill/>
          <a:ln>
            <a:noFill/>
          </a:ln>
          <a:effectLst/>
        </p:spPr>
        <p:txBody>
          <a:bodyPr wrap="square" lIns="0" tIns="0" rIns="0" bIns="0">
            <a:spAutoFit/>
          </a:bodyPr>
          <a:lstStyle/>
          <a:p>
            <a:pPr algn="ctr"/>
            <a:r>
              <a:rPr lang="zh-CN" altLang="en-US" sz="1500" b="1" smtClean="0">
                <a:solidFill>
                  <a:srgbClr val="3D1C01"/>
                </a:solidFill>
                <a:latin typeface="微软雅黑" panose="020B0503020204020204" charset="-122"/>
                <a:ea typeface="微软雅黑" panose="020B0503020204020204" charset="-122"/>
              </a:rPr>
              <a:t>政府指導</a:t>
            </a:r>
            <a:endParaRPr lang="zh-CN" altLang="zh-CN" sz="1500" dirty="0">
              <a:solidFill>
                <a:srgbClr val="3D1C01"/>
              </a:solidFill>
              <a:latin typeface="微软雅黑" panose="020B0503020204020204" charset="-122"/>
              <a:ea typeface="微软雅黑" panose="020B0503020204020204" charset="-122"/>
            </a:endParaRPr>
          </a:p>
        </p:txBody>
      </p:sp>
      <p:sp>
        <p:nvSpPr>
          <p:cNvPr id="149" name="圆角矩形 148"/>
          <p:cNvSpPr/>
          <p:nvPr/>
        </p:nvSpPr>
        <p:spPr>
          <a:xfrm>
            <a:off x="1352128" y="1954842"/>
            <a:ext cx="1933610" cy="316571"/>
          </a:xfrm>
          <a:prstGeom prst="roundRect">
            <a:avLst>
              <a:gd name="adj" fmla="val 50000"/>
            </a:avLst>
          </a:prstGeom>
          <a:noFill/>
          <a:ln>
            <a:solidFill>
              <a:srgbClr val="4F26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50" name="TextBox 7"/>
          <p:cNvSpPr>
            <a:spLocks noChangeArrowheads="1"/>
          </p:cNvSpPr>
          <p:nvPr/>
        </p:nvSpPr>
        <p:spPr bwMode="auto">
          <a:xfrm>
            <a:off x="390525" y="2281442"/>
            <a:ext cx="2895213" cy="738505"/>
          </a:xfrm>
          <a:prstGeom prst="rect">
            <a:avLst/>
          </a:prstGeom>
          <a:noFill/>
          <a:ln>
            <a:noFill/>
          </a:ln>
          <a:effectLst/>
        </p:spPr>
        <p:txBody>
          <a:bodyPr wrap="square" lIns="0" tIns="0" rIns="0" bIns="0">
            <a:spAutoFit/>
          </a:bodyPr>
          <a:lstStyle/>
          <a:p>
            <a:r>
              <a:rPr lang="zh-CN" altLang="zh-CN" sz="800">
                <a:latin typeface="微软雅黑" panose="020B0503020204020204" charset="-122"/>
                <a:ea typeface="微软雅黑" panose="020B0503020204020204" charset="-122"/>
              </a:rPr>
              <a:t>※</a:t>
            </a:r>
            <a:r>
              <a:rPr lang="en-US" altLang="zh-CN" sz="800">
                <a:latin typeface="微软雅黑" panose="020B0503020204020204" charset="-122"/>
                <a:ea typeface="微软雅黑" panose="020B0503020204020204" charset="-122"/>
              </a:rPr>
              <a:t> </a:t>
            </a:r>
            <a:r>
              <a:rPr lang="en-US" altLang="zh-CN" sz="800" smtClean="0">
                <a:latin typeface="微软雅黑" panose="020B0503020204020204" charset="-122"/>
                <a:ea typeface="微软雅黑" panose="020B0503020204020204" charset="-122"/>
              </a:rPr>
              <a:t>2018</a:t>
            </a:r>
            <a:r>
              <a:rPr lang="zh-TW" altLang="en-US" sz="800" smtClean="0">
                <a:latin typeface="微软雅黑" panose="020B0503020204020204" charset="-122"/>
                <a:ea typeface="微软雅黑" panose="020B0503020204020204" charset="-122"/>
              </a:rPr>
              <a:t>中醫藥康博會是國家中醫藥管理局指導，世界中醫藥學會聯合會聯合中國中藥協會、中國藥膳研究會、中國民族醫藥學會共同主辦，多家國際性傳統醫藥組織機構協辦的盛會，極大提升中醫藥康博會品牌影響力；</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與各地方政府合作推出當地特色傳統醫藥文化及產業成果展覽，助力傳統醫藥文化回歸及各地大健康產業招商。</a:t>
            </a:r>
            <a:endParaRPr lang="zh-CN" altLang="en-US" sz="800" dirty="0">
              <a:latin typeface="微软雅黑" panose="020B0503020204020204" charset="-122"/>
              <a:ea typeface="微软雅黑" panose="020B0503020204020204" charset="-122"/>
              <a:sym typeface="微软雅黑" panose="020B0503020204020204" charset="-122"/>
            </a:endParaRPr>
          </a:p>
        </p:txBody>
      </p:sp>
      <p:sp>
        <p:nvSpPr>
          <p:cNvPr id="156" name="TextBox 7"/>
          <p:cNvSpPr>
            <a:spLocks noChangeArrowheads="1"/>
          </p:cNvSpPr>
          <p:nvPr/>
        </p:nvSpPr>
        <p:spPr bwMode="auto">
          <a:xfrm>
            <a:off x="6801431" y="2581839"/>
            <a:ext cx="1296144" cy="230505"/>
          </a:xfrm>
          <a:prstGeom prst="rect">
            <a:avLst/>
          </a:prstGeom>
          <a:noFill/>
          <a:ln>
            <a:noFill/>
          </a:ln>
          <a:effectLst/>
        </p:spPr>
        <p:txBody>
          <a:bodyPr wrap="square" lIns="0" tIns="0" rIns="0" bIns="0">
            <a:spAutoFit/>
          </a:bodyPr>
          <a:lstStyle/>
          <a:p>
            <a:pPr algn="ctr"/>
            <a:r>
              <a:rPr lang="zh-TW" altLang="en-US" sz="1500" b="1" smtClean="0">
                <a:solidFill>
                  <a:srgbClr val="3D1C01"/>
                </a:solidFill>
                <a:latin typeface="微软雅黑" panose="020B0503020204020204" charset="-122"/>
                <a:ea typeface="微软雅黑" panose="020B0503020204020204" charset="-122"/>
              </a:rPr>
              <a:t>權威媒體報導</a:t>
            </a:r>
            <a:endParaRPr lang="zh-CN" altLang="zh-CN" sz="1500" dirty="0">
              <a:solidFill>
                <a:srgbClr val="3D1C01"/>
              </a:solidFill>
              <a:latin typeface="微软雅黑" panose="020B0503020204020204" charset="-122"/>
              <a:ea typeface="微软雅黑" panose="020B0503020204020204" charset="-122"/>
            </a:endParaRPr>
          </a:p>
        </p:txBody>
      </p:sp>
      <p:sp>
        <p:nvSpPr>
          <p:cNvPr id="157" name="圆角矩形 156"/>
          <p:cNvSpPr/>
          <p:nvPr/>
        </p:nvSpPr>
        <p:spPr>
          <a:xfrm>
            <a:off x="6482698" y="2539140"/>
            <a:ext cx="1933610" cy="324000"/>
          </a:xfrm>
          <a:prstGeom prst="roundRect">
            <a:avLst>
              <a:gd name="adj" fmla="val 50000"/>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58" name="TextBox 7"/>
          <p:cNvSpPr>
            <a:spLocks noChangeArrowheads="1"/>
          </p:cNvSpPr>
          <p:nvPr/>
        </p:nvSpPr>
        <p:spPr bwMode="auto">
          <a:xfrm>
            <a:off x="6256068" y="2899429"/>
            <a:ext cx="2525982" cy="738505"/>
          </a:xfrm>
          <a:prstGeom prst="rect">
            <a:avLst/>
          </a:prstGeom>
          <a:noFill/>
          <a:ln>
            <a:noFill/>
          </a:ln>
          <a:effectLst/>
        </p:spPr>
        <p:txBody>
          <a:bodyPr wrap="square" lIns="0" tIns="0" rIns="0" bIns="0">
            <a:spAutoFit/>
          </a:bodyPr>
          <a:lstStyle/>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央視報導和央視網直播，引爆知名度連鎖反應，傳播力度效果空前；</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新浪、搜狐、鳳凰網等主流門戶及行業媒體專題報導，影響力巨大；</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各大自媒體同步發佈，視頻直播，立體式滲透，全方位推送。</a:t>
            </a:r>
            <a:endParaRPr lang="zh-CN" altLang="en-US" sz="800" dirty="0">
              <a:latin typeface="微软雅黑" panose="020B0503020204020204" charset="-122"/>
              <a:ea typeface="微软雅黑" panose="020B0503020204020204" charset="-122"/>
              <a:sym typeface="微软雅黑" panose="020B0503020204020204" charset="-122"/>
            </a:endParaRPr>
          </a:p>
        </p:txBody>
      </p:sp>
      <p:sp>
        <p:nvSpPr>
          <p:cNvPr id="164" name="TextBox 7"/>
          <p:cNvSpPr>
            <a:spLocks noChangeArrowheads="1"/>
          </p:cNvSpPr>
          <p:nvPr/>
        </p:nvSpPr>
        <p:spPr bwMode="auto">
          <a:xfrm>
            <a:off x="6801431" y="3661959"/>
            <a:ext cx="1296144" cy="230505"/>
          </a:xfrm>
          <a:prstGeom prst="rect">
            <a:avLst/>
          </a:prstGeom>
          <a:noFill/>
          <a:ln>
            <a:noFill/>
          </a:ln>
          <a:effectLst/>
        </p:spPr>
        <p:txBody>
          <a:bodyPr wrap="square" lIns="0" tIns="0" rIns="0" bIns="0">
            <a:spAutoFit/>
          </a:bodyPr>
          <a:lstStyle/>
          <a:p>
            <a:pPr algn="ctr"/>
            <a:r>
              <a:rPr lang="zh-CN" altLang="en-US" sz="1500" b="1" smtClean="0">
                <a:solidFill>
                  <a:srgbClr val="3D1C01"/>
                </a:solidFill>
                <a:latin typeface="微软雅黑" panose="020B0503020204020204" charset="-122"/>
                <a:ea typeface="微软雅黑" panose="020B0503020204020204" charset="-122"/>
              </a:rPr>
              <a:t>專業服務</a:t>
            </a:r>
            <a:endParaRPr lang="zh-CN" altLang="zh-CN" sz="1500" dirty="0">
              <a:solidFill>
                <a:srgbClr val="3D1C01"/>
              </a:solidFill>
              <a:latin typeface="微软雅黑" panose="020B0503020204020204" charset="-122"/>
              <a:ea typeface="微软雅黑" panose="020B0503020204020204" charset="-122"/>
            </a:endParaRPr>
          </a:p>
        </p:txBody>
      </p:sp>
      <p:sp>
        <p:nvSpPr>
          <p:cNvPr id="165" name="圆角矩形 164"/>
          <p:cNvSpPr/>
          <p:nvPr/>
        </p:nvSpPr>
        <p:spPr>
          <a:xfrm>
            <a:off x="6482698" y="3630655"/>
            <a:ext cx="1933610" cy="321862"/>
          </a:xfrm>
          <a:prstGeom prst="roundRect">
            <a:avLst>
              <a:gd name="adj" fmla="val 50000"/>
            </a:avLst>
          </a:prstGeom>
          <a:noFill/>
          <a:ln>
            <a:solidFill>
              <a:srgbClr val="4F26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66" name="TextBox 7"/>
          <p:cNvSpPr>
            <a:spLocks noChangeArrowheads="1"/>
          </p:cNvSpPr>
          <p:nvPr/>
        </p:nvSpPr>
        <p:spPr bwMode="auto">
          <a:xfrm>
            <a:off x="6256068" y="3989074"/>
            <a:ext cx="2525982" cy="738505"/>
          </a:xfrm>
          <a:prstGeom prst="rect">
            <a:avLst/>
          </a:prstGeom>
          <a:noFill/>
          <a:ln>
            <a:noFill/>
          </a:ln>
          <a:effectLst/>
        </p:spPr>
        <p:txBody>
          <a:bodyPr wrap="square" lIns="0" tIns="0" rIns="0" bIns="0">
            <a:spAutoFit/>
          </a:bodyPr>
          <a:lstStyle/>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為展商按需邀請採購商，同時提供相應的專家講座，專業技術指導；</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增設醫藥非遺文化館，充分展示中醫藥大健康的文化內涵；</a:t>
            </a:r>
            <a:endParaRPr lang="zh-CN" altLang="zh-CN" sz="800" dirty="0">
              <a:latin typeface="微软雅黑" panose="020B0503020204020204" charset="-122"/>
              <a:ea typeface="微软雅黑" panose="020B0503020204020204" charset="-122"/>
            </a:endParaRPr>
          </a:p>
          <a:p>
            <a:r>
              <a:rPr lang="en-US" altLang="zh-TW" sz="800" smtClean="0">
                <a:latin typeface="微软雅黑" panose="020B0503020204020204" charset="-122"/>
                <a:ea typeface="微软雅黑" panose="020B0503020204020204" charset="-122"/>
              </a:rPr>
              <a:t>※</a:t>
            </a:r>
            <a:r>
              <a:rPr lang="zh-TW" altLang="en-US" sz="800" smtClean="0">
                <a:latin typeface="微软雅黑" panose="020B0503020204020204" charset="-122"/>
                <a:ea typeface="微软雅黑" panose="020B0503020204020204" charset="-122"/>
              </a:rPr>
              <a:t>以中醫藥為特色，將大健康產業有機結合，展出範圍涉及大健康各大領域，滿足一站式採購需求。</a:t>
            </a:r>
            <a:r>
              <a:rPr lang="zh-CN" altLang="zh-CN" sz="800" smtClean="0"/>
              <a:t> </a:t>
            </a:r>
            <a:endParaRPr lang="zh-CN" altLang="en-US" sz="800" dirty="0">
              <a:latin typeface="微软雅黑" panose="020B0503020204020204" charset="-122"/>
              <a:ea typeface="微软雅黑" panose="020B0503020204020204" charset="-122"/>
              <a:sym typeface="微软雅黑" panose="020B0503020204020204" charset="-122"/>
            </a:endParaRPr>
          </a:p>
        </p:txBody>
      </p:sp>
      <p:sp>
        <p:nvSpPr>
          <p:cNvPr id="4" name="Text Box 4"/>
          <p:cNvSpPr txBox="1">
            <a:spLocks noChangeArrowheads="1"/>
          </p:cNvSpPr>
          <p:nvPr/>
        </p:nvSpPr>
        <p:spPr bwMode="auto">
          <a:xfrm>
            <a:off x="3808400" y="1176814"/>
            <a:ext cx="1527201" cy="345440"/>
          </a:xfrm>
          <a:prstGeom prst="rect">
            <a:avLst/>
          </a:prstGeom>
          <a:noFill/>
          <a:ln>
            <a:noFill/>
          </a:ln>
          <a:effectLst/>
        </p:spPr>
        <p:txBody>
          <a:bodyPr wrap="square" lIns="68580" tIns="34290" rIns="68580" bIns="34290">
            <a:spAutoFit/>
          </a:bodyPr>
          <a:lstStyle/>
          <a:p>
            <a:pPr algn="ctr" fontAlgn="base">
              <a:spcBef>
                <a:spcPct val="0"/>
              </a:spcBef>
              <a:spcAft>
                <a:spcPct val="0"/>
              </a:spcAft>
              <a:buFont typeface="Arial" panose="020B0604020202020204" pitchFamily="34" charset="0"/>
              <a:buNone/>
            </a:pPr>
            <a:r>
              <a:rPr lang="zh-CN" altLang="en-US" sz="1800" b="1" smtClean="0">
                <a:latin typeface="微软雅黑" panose="020B0503020204020204" charset="-122"/>
                <a:ea typeface="微软雅黑" panose="020B0503020204020204" charset="-122"/>
              </a:rPr>
              <a:t>展會亮點</a:t>
            </a:r>
            <a:r>
              <a:rPr lang="zh-CN" altLang="zh-CN" sz="1800" smtClean="0"/>
              <a:t> </a:t>
            </a:r>
            <a:endParaRPr lang="en-US" altLang="zh-CN" sz="1800" b="1" dirty="0">
              <a:solidFill>
                <a:srgbClr val="4F26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anim calcmode="lin" valueType="num">
                                      <p:cBhvr>
                                        <p:cTn id="22" dur="1000" fill="hold"/>
                                        <p:tgtEl>
                                          <p:spTgt spid="95"/>
                                        </p:tgtEl>
                                        <p:attrNameLst>
                                          <p:attrName>ppt_x</p:attrName>
                                        </p:attrNameLst>
                                      </p:cBhvr>
                                      <p:tavLst>
                                        <p:tav tm="0">
                                          <p:val>
                                            <p:strVal val="#ppt_x"/>
                                          </p:val>
                                        </p:tav>
                                        <p:tav tm="100000">
                                          <p:val>
                                            <p:strVal val="#ppt_x"/>
                                          </p:val>
                                        </p:tav>
                                      </p:tavLst>
                                    </p:anim>
                                    <p:anim calcmode="lin" valueType="num">
                                      <p:cBhvr>
                                        <p:cTn id="23" dur="1000" fill="hold"/>
                                        <p:tgtEl>
                                          <p:spTgt spid="9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48"/>
                                        </p:tgtEl>
                                        <p:attrNameLst>
                                          <p:attrName>style.visibility</p:attrName>
                                        </p:attrNameLst>
                                      </p:cBhvr>
                                      <p:to>
                                        <p:strVal val="visible"/>
                                      </p:to>
                                    </p:set>
                                    <p:anim calcmode="lin" valueType="num">
                                      <p:cBhvr>
                                        <p:cTn id="27" dur="500" fill="hold"/>
                                        <p:tgtEl>
                                          <p:spTgt spid="148"/>
                                        </p:tgtEl>
                                        <p:attrNameLst>
                                          <p:attrName>ppt_w</p:attrName>
                                        </p:attrNameLst>
                                      </p:cBhvr>
                                      <p:tavLst>
                                        <p:tav tm="0">
                                          <p:val>
                                            <p:fltVal val="0"/>
                                          </p:val>
                                        </p:tav>
                                        <p:tav tm="100000">
                                          <p:val>
                                            <p:strVal val="#ppt_w"/>
                                          </p:val>
                                        </p:tav>
                                      </p:tavLst>
                                    </p:anim>
                                    <p:anim calcmode="lin" valueType="num">
                                      <p:cBhvr>
                                        <p:cTn id="28" dur="500" fill="hold"/>
                                        <p:tgtEl>
                                          <p:spTgt spid="148"/>
                                        </p:tgtEl>
                                        <p:attrNameLst>
                                          <p:attrName>ppt_h</p:attrName>
                                        </p:attrNameLst>
                                      </p:cBhvr>
                                      <p:tavLst>
                                        <p:tav tm="0">
                                          <p:val>
                                            <p:fltVal val="0"/>
                                          </p:val>
                                        </p:tav>
                                        <p:tav tm="100000">
                                          <p:val>
                                            <p:strVal val="#ppt_h"/>
                                          </p:val>
                                        </p:tav>
                                      </p:tavLst>
                                    </p:anim>
                                    <p:animEffect transition="in" filter="fade">
                                      <p:cBhvr>
                                        <p:cTn id="29" dur="500"/>
                                        <p:tgtEl>
                                          <p:spTgt spid="148"/>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1000"/>
                                        <p:tgtEl>
                                          <p:spTgt spid="150"/>
                                        </p:tgtEl>
                                      </p:cBhvr>
                                    </p:animEffect>
                                    <p:anim calcmode="lin" valueType="num">
                                      <p:cBhvr>
                                        <p:cTn id="34" dur="1000" fill="hold"/>
                                        <p:tgtEl>
                                          <p:spTgt spid="150"/>
                                        </p:tgtEl>
                                        <p:attrNameLst>
                                          <p:attrName>ppt_x</p:attrName>
                                        </p:attrNameLst>
                                      </p:cBhvr>
                                      <p:tavLst>
                                        <p:tav tm="0">
                                          <p:val>
                                            <p:strVal val="#ppt_x"/>
                                          </p:val>
                                        </p:tav>
                                        <p:tav tm="100000">
                                          <p:val>
                                            <p:strVal val="#ppt_x"/>
                                          </p:val>
                                        </p:tav>
                                      </p:tavLst>
                                    </p:anim>
                                    <p:anim calcmode="lin" valueType="num">
                                      <p:cBhvr>
                                        <p:cTn id="35" dur="1000" fill="hold"/>
                                        <p:tgtEl>
                                          <p:spTgt spid="15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wipe(left)">
                                      <p:cBhvr>
                                        <p:cTn id="49" dur="500"/>
                                        <p:tgtEl>
                                          <p:spTgt spid="14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1000"/>
                                        <p:tgtEl>
                                          <p:spTgt spid="87"/>
                                        </p:tgtEl>
                                      </p:cBhvr>
                                    </p:animEffect>
                                    <p:anim calcmode="lin" valueType="num">
                                      <p:cBhvr>
                                        <p:cTn id="54" dur="1000" fill="hold"/>
                                        <p:tgtEl>
                                          <p:spTgt spid="87"/>
                                        </p:tgtEl>
                                        <p:attrNameLst>
                                          <p:attrName>ppt_x</p:attrName>
                                        </p:attrNameLst>
                                      </p:cBhvr>
                                      <p:tavLst>
                                        <p:tav tm="0">
                                          <p:val>
                                            <p:strVal val="#ppt_x"/>
                                          </p:val>
                                        </p:tav>
                                        <p:tav tm="100000">
                                          <p:val>
                                            <p:strVal val="#ppt_x"/>
                                          </p:val>
                                        </p:tav>
                                      </p:tavLst>
                                    </p:anim>
                                    <p:anim calcmode="lin" valueType="num">
                                      <p:cBhvr>
                                        <p:cTn id="55" dur="1000" fill="hold"/>
                                        <p:tgtEl>
                                          <p:spTgt spid="87"/>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140"/>
                                        </p:tgtEl>
                                        <p:attrNameLst>
                                          <p:attrName>style.visibility</p:attrName>
                                        </p:attrNameLst>
                                      </p:cBhvr>
                                      <p:to>
                                        <p:strVal val="visible"/>
                                      </p:to>
                                    </p:set>
                                    <p:anim calcmode="lin" valueType="num">
                                      <p:cBhvr>
                                        <p:cTn id="59" dur="500" fill="hold"/>
                                        <p:tgtEl>
                                          <p:spTgt spid="140"/>
                                        </p:tgtEl>
                                        <p:attrNameLst>
                                          <p:attrName>ppt_w</p:attrName>
                                        </p:attrNameLst>
                                      </p:cBhvr>
                                      <p:tavLst>
                                        <p:tav tm="0">
                                          <p:val>
                                            <p:fltVal val="0"/>
                                          </p:val>
                                        </p:tav>
                                        <p:tav tm="100000">
                                          <p:val>
                                            <p:strVal val="#ppt_w"/>
                                          </p:val>
                                        </p:tav>
                                      </p:tavLst>
                                    </p:anim>
                                    <p:anim calcmode="lin" valueType="num">
                                      <p:cBhvr>
                                        <p:cTn id="60" dur="500" fill="hold"/>
                                        <p:tgtEl>
                                          <p:spTgt spid="140"/>
                                        </p:tgtEl>
                                        <p:attrNameLst>
                                          <p:attrName>ppt_h</p:attrName>
                                        </p:attrNameLst>
                                      </p:cBhvr>
                                      <p:tavLst>
                                        <p:tav tm="0">
                                          <p:val>
                                            <p:fltVal val="0"/>
                                          </p:val>
                                        </p:tav>
                                        <p:tav tm="100000">
                                          <p:val>
                                            <p:strVal val="#ppt_h"/>
                                          </p:val>
                                        </p:tav>
                                      </p:tavLst>
                                    </p:anim>
                                    <p:animEffect transition="in" filter="fade">
                                      <p:cBhvr>
                                        <p:cTn id="61" dur="500"/>
                                        <p:tgtEl>
                                          <p:spTgt spid="140"/>
                                        </p:tgtEl>
                                      </p:cBhvr>
                                    </p:animEffect>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Effect transition="in" filter="fade">
                                      <p:cBhvr>
                                        <p:cTn id="65" dur="1000"/>
                                        <p:tgtEl>
                                          <p:spTgt spid="142"/>
                                        </p:tgtEl>
                                      </p:cBhvr>
                                    </p:animEffect>
                                    <p:anim calcmode="lin" valueType="num">
                                      <p:cBhvr>
                                        <p:cTn id="66" dur="1000" fill="hold"/>
                                        <p:tgtEl>
                                          <p:spTgt spid="142"/>
                                        </p:tgtEl>
                                        <p:attrNameLst>
                                          <p:attrName>ppt_x</p:attrName>
                                        </p:attrNameLst>
                                      </p:cBhvr>
                                      <p:tavLst>
                                        <p:tav tm="0">
                                          <p:val>
                                            <p:strVal val="#ppt_x"/>
                                          </p:val>
                                        </p:tav>
                                        <p:tav tm="100000">
                                          <p:val>
                                            <p:strVal val="#ppt_x"/>
                                          </p:val>
                                        </p:tav>
                                      </p:tavLst>
                                    </p:anim>
                                    <p:anim calcmode="lin" valueType="num">
                                      <p:cBhvr>
                                        <p:cTn id="67" dur="1000" fill="hold"/>
                                        <p:tgtEl>
                                          <p:spTgt spid="142"/>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10500"/>
                            </p:stCondLst>
                            <p:childTnLst>
                              <p:par>
                                <p:cTn id="79" presetID="22" presetClass="entr" presetSubtype="8" fill="hold" grpId="0" nodeType="after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wipe(left)">
                                      <p:cBhvr>
                                        <p:cTn id="81" dur="500"/>
                                        <p:tgtEl>
                                          <p:spTgt spid="125"/>
                                        </p:tgtEl>
                                      </p:cBhvr>
                                    </p:animEffect>
                                  </p:childTnLst>
                                </p:cTn>
                              </p:par>
                            </p:childTnLst>
                          </p:cTn>
                        </p:par>
                        <p:par>
                          <p:cTn id="82" fill="hold">
                            <p:stCondLst>
                              <p:cond delay="11000"/>
                            </p:stCondLst>
                            <p:childTnLst>
                              <p:par>
                                <p:cTn id="83" presetID="42" presetClass="entr" presetSubtype="0" fill="hold"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1000"/>
                                        <p:tgtEl>
                                          <p:spTgt spid="97"/>
                                        </p:tgtEl>
                                      </p:cBhvr>
                                    </p:animEffect>
                                    <p:anim calcmode="lin" valueType="num">
                                      <p:cBhvr>
                                        <p:cTn id="86" dur="1000" fill="hold"/>
                                        <p:tgtEl>
                                          <p:spTgt spid="97"/>
                                        </p:tgtEl>
                                        <p:attrNameLst>
                                          <p:attrName>ppt_x</p:attrName>
                                        </p:attrNameLst>
                                      </p:cBhvr>
                                      <p:tavLst>
                                        <p:tav tm="0">
                                          <p:val>
                                            <p:strVal val="#ppt_x"/>
                                          </p:val>
                                        </p:tav>
                                        <p:tav tm="100000">
                                          <p:val>
                                            <p:strVal val="#ppt_x"/>
                                          </p:val>
                                        </p:tav>
                                      </p:tavLst>
                                    </p:anim>
                                    <p:anim calcmode="lin" valueType="num">
                                      <p:cBhvr>
                                        <p:cTn id="87" dur="1000" fill="hold"/>
                                        <p:tgtEl>
                                          <p:spTgt spid="97"/>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53" presetClass="entr" presetSubtype="16" fill="hold" grpId="0" nodeType="after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p:cTn id="91" dur="500" fill="hold"/>
                                        <p:tgtEl>
                                          <p:spTgt spid="124"/>
                                        </p:tgtEl>
                                        <p:attrNameLst>
                                          <p:attrName>ppt_w</p:attrName>
                                        </p:attrNameLst>
                                      </p:cBhvr>
                                      <p:tavLst>
                                        <p:tav tm="0">
                                          <p:val>
                                            <p:fltVal val="0"/>
                                          </p:val>
                                        </p:tav>
                                        <p:tav tm="100000">
                                          <p:val>
                                            <p:strVal val="#ppt_w"/>
                                          </p:val>
                                        </p:tav>
                                      </p:tavLst>
                                    </p:anim>
                                    <p:anim calcmode="lin" valueType="num">
                                      <p:cBhvr>
                                        <p:cTn id="92" dur="500" fill="hold"/>
                                        <p:tgtEl>
                                          <p:spTgt spid="124"/>
                                        </p:tgtEl>
                                        <p:attrNameLst>
                                          <p:attrName>ppt_h</p:attrName>
                                        </p:attrNameLst>
                                      </p:cBhvr>
                                      <p:tavLst>
                                        <p:tav tm="0">
                                          <p:val>
                                            <p:fltVal val="0"/>
                                          </p:val>
                                        </p:tav>
                                        <p:tav tm="100000">
                                          <p:val>
                                            <p:strVal val="#ppt_h"/>
                                          </p:val>
                                        </p:tav>
                                      </p:tavLst>
                                    </p:anim>
                                    <p:animEffect transition="in" filter="fade">
                                      <p:cBhvr>
                                        <p:cTn id="93" dur="500"/>
                                        <p:tgtEl>
                                          <p:spTgt spid="124"/>
                                        </p:tgtEl>
                                      </p:cBhvr>
                                    </p:animEffect>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126"/>
                                        </p:tgtEl>
                                        <p:attrNameLst>
                                          <p:attrName>style.visibility</p:attrName>
                                        </p:attrNameLst>
                                      </p:cBhvr>
                                      <p:to>
                                        <p:strVal val="visible"/>
                                      </p:to>
                                    </p:set>
                                    <p:animEffect transition="in" filter="fade">
                                      <p:cBhvr>
                                        <p:cTn id="97" dur="1000"/>
                                        <p:tgtEl>
                                          <p:spTgt spid="126"/>
                                        </p:tgtEl>
                                      </p:cBhvr>
                                    </p:animEffect>
                                    <p:anim calcmode="lin" valueType="num">
                                      <p:cBhvr>
                                        <p:cTn id="98" dur="1000" fill="hold"/>
                                        <p:tgtEl>
                                          <p:spTgt spid="126"/>
                                        </p:tgtEl>
                                        <p:attrNameLst>
                                          <p:attrName>ppt_x</p:attrName>
                                        </p:attrNameLst>
                                      </p:cBhvr>
                                      <p:tavLst>
                                        <p:tav tm="0">
                                          <p:val>
                                            <p:strVal val="#ppt_x"/>
                                          </p:val>
                                        </p:tav>
                                        <p:tav tm="100000">
                                          <p:val>
                                            <p:strVal val="#ppt_x"/>
                                          </p:val>
                                        </p:tav>
                                      </p:tavLst>
                                    </p:anim>
                                    <p:anim calcmode="lin" valueType="num">
                                      <p:cBhvr>
                                        <p:cTn id="99" dur="1000" fill="hold"/>
                                        <p:tgtEl>
                                          <p:spTgt spid="126"/>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2" presetClass="entr" presetSubtype="4" fill="hold"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down)">
                                      <p:cBhvr>
                                        <p:cTn id="109" dur="500"/>
                                        <p:tgtEl>
                                          <p:spTgt spid="28"/>
                                        </p:tgtEl>
                                      </p:cBhvr>
                                    </p:animEffect>
                                  </p:childTnLst>
                                </p:cTn>
                              </p:par>
                            </p:childTnLst>
                          </p:cTn>
                        </p:par>
                        <p:par>
                          <p:cTn id="110" fill="hold">
                            <p:stCondLst>
                              <p:cond delay="15000"/>
                            </p:stCondLst>
                            <p:childTnLst>
                              <p:par>
                                <p:cTn id="111" presetID="22" presetClass="entr" presetSubtype="8" fill="hold" grpId="0" nodeType="afterEffect">
                                  <p:stCondLst>
                                    <p:cond delay="0"/>
                                  </p:stCondLst>
                                  <p:childTnLst>
                                    <p:set>
                                      <p:cBhvr>
                                        <p:cTn id="112" dur="1" fill="hold">
                                          <p:stCondLst>
                                            <p:cond delay="0"/>
                                          </p:stCondLst>
                                        </p:cTn>
                                        <p:tgtEl>
                                          <p:spTgt spid="157"/>
                                        </p:tgtEl>
                                        <p:attrNameLst>
                                          <p:attrName>style.visibility</p:attrName>
                                        </p:attrNameLst>
                                      </p:cBhvr>
                                      <p:to>
                                        <p:strVal val="visible"/>
                                      </p:to>
                                    </p:set>
                                    <p:animEffect transition="in" filter="wipe(left)">
                                      <p:cBhvr>
                                        <p:cTn id="113" dur="500"/>
                                        <p:tgtEl>
                                          <p:spTgt spid="157"/>
                                        </p:tgtEl>
                                      </p:cBhvr>
                                    </p:animEffect>
                                  </p:childTnLst>
                                </p:cTn>
                              </p:par>
                            </p:childTnLst>
                          </p:cTn>
                        </p:par>
                        <p:par>
                          <p:cTn id="114" fill="hold">
                            <p:stCondLst>
                              <p:cond delay="15500"/>
                            </p:stCondLst>
                            <p:childTnLst>
                              <p:par>
                                <p:cTn id="115" presetID="42" presetClass="entr" presetSubtype="0" fill="hold" nodeType="after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fade">
                                      <p:cBhvr>
                                        <p:cTn id="117" dur="1000"/>
                                        <p:tgtEl>
                                          <p:spTgt spid="108"/>
                                        </p:tgtEl>
                                      </p:cBhvr>
                                    </p:animEffect>
                                    <p:anim calcmode="lin" valueType="num">
                                      <p:cBhvr>
                                        <p:cTn id="118" dur="1000" fill="hold"/>
                                        <p:tgtEl>
                                          <p:spTgt spid="108"/>
                                        </p:tgtEl>
                                        <p:attrNameLst>
                                          <p:attrName>ppt_x</p:attrName>
                                        </p:attrNameLst>
                                      </p:cBhvr>
                                      <p:tavLst>
                                        <p:tav tm="0">
                                          <p:val>
                                            <p:strVal val="#ppt_x"/>
                                          </p:val>
                                        </p:tav>
                                        <p:tav tm="100000">
                                          <p:val>
                                            <p:strVal val="#ppt_x"/>
                                          </p:val>
                                        </p:tav>
                                      </p:tavLst>
                                    </p:anim>
                                    <p:anim calcmode="lin" valueType="num">
                                      <p:cBhvr>
                                        <p:cTn id="119" dur="1000" fill="hold"/>
                                        <p:tgtEl>
                                          <p:spTgt spid="108"/>
                                        </p:tgtEl>
                                        <p:attrNameLst>
                                          <p:attrName>ppt_y</p:attrName>
                                        </p:attrNameLst>
                                      </p:cBhvr>
                                      <p:tavLst>
                                        <p:tav tm="0">
                                          <p:val>
                                            <p:strVal val="#ppt_y+.1"/>
                                          </p:val>
                                        </p:tav>
                                        <p:tav tm="100000">
                                          <p:val>
                                            <p:strVal val="#ppt_y"/>
                                          </p:val>
                                        </p:tav>
                                      </p:tavLst>
                                    </p:anim>
                                  </p:childTnLst>
                                </p:cTn>
                              </p:par>
                            </p:childTnLst>
                          </p:cTn>
                        </p:par>
                        <p:par>
                          <p:cTn id="120" fill="hold">
                            <p:stCondLst>
                              <p:cond delay="16500"/>
                            </p:stCondLst>
                            <p:childTnLst>
                              <p:par>
                                <p:cTn id="121" presetID="53" presetClass="entr" presetSubtype="16"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 calcmode="lin" valueType="num">
                                      <p:cBhvr>
                                        <p:cTn id="123" dur="500" fill="hold"/>
                                        <p:tgtEl>
                                          <p:spTgt spid="156"/>
                                        </p:tgtEl>
                                        <p:attrNameLst>
                                          <p:attrName>ppt_w</p:attrName>
                                        </p:attrNameLst>
                                      </p:cBhvr>
                                      <p:tavLst>
                                        <p:tav tm="0">
                                          <p:val>
                                            <p:fltVal val="0"/>
                                          </p:val>
                                        </p:tav>
                                        <p:tav tm="100000">
                                          <p:val>
                                            <p:strVal val="#ppt_w"/>
                                          </p:val>
                                        </p:tav>
                                      </p:tavLst>
                                    </p:anim>
                                    <p:anim calcmode="lin" valueType="num">
                                      <p:cBhvr>
                                        <p:cTn id="124" dur="500" fill="hold"/>
                                        <p:tgtEl>
                                          <p:spTgt spid="156"/>
                                        </p:tgtEl>
                                        <p:attrNameLst>
                                          <p:attrName>ppt_h</p:attrName>
                                        </p:attrNameLst>
                                      </p:cBhvr>
                                      <p:tavLst>
                                        <p:tav tm="0">
                                          <p:val>
                                            <p:fltVal val="0"/>
                                          </p:val>
                                        </p:tav>
                                        <p:tav tm="100000">
                                          <p:val>
                                            <p:strVal val="#ppt_h"/>
                                          </p:val>
                                        </p:tav>
                                      </p:tavLst>
                                    </p:anim>
                                    <p:animEffect transition="in" filter="fade">
                                      <p:cBhvr>
                                        <p:cTn id="125" dur="500"/>
                                        <p:tgtEl>
                                          <p:spTgt spid="156"/>
                                        </p:tgtEl>
                                      </p:cBhvr>
                                    </p:animEffect>
                                  </p:childTnLst>
                                </p:cTn>
                              </p:par>
                            </p:childTnLst>
                          </p:cTn>
                        </p:par>
                        <p:par>
                          <p:cTn id="126" fill="hold">
                            <p:stCondLst>
                              <p:cond delay="17000"/>
                            </p:stCondLst>
                            <p:childTnLst>
                              <p:par>
                                <p:cTn id="127" presetID="42" presetClass="entr" presetSubtype="0" fill="hold" grpId="0" nodeType="afterEffect">
                                  <p:stCondLst>
                                    <p:cond delay="0"/>
                                  </p:stCondLst>
                                  <p:childTnLst>
                                    <p:set>
                                      <p:cBhvr>
                                        <p:cTn id="128" dur="1" fill="hold">
                                          <p:stCondLst>
                                            <p:cond delay="0"/>
                                          </p:stCondLst>
                                        </p:cTn>
                                        <p:tgtEl>
                                          <p:spTgt spid="158"/>
                                        </p:tgtEl>
                                        <p:attrNameLst>
                                          <p:attrName>style.visibility</p:attrName>
                                        </p:attrNameLst>
                                      </p:cBhvr>
                                      <p:to>
                                        <p:strVal val="visible"/>
                                      </p:to>
                                    </p:set>
                                    <p:animEffect transition="in" filter="fade">
                                      <p:cBhvr>
                                        <p:cTn id="129" dur="1000"/>
                                        <p:tgtEl>
                                          <p:spTgt spid="158"/>
                                        </p:tgtEl>
                                      </p:cBhvr>
                                    </p:animEffect>
                                    <p:anim calcmode="lin" valueType="num">
                                      <p:cBhvr>
                                        <p:cTn id="130" dur="1000" fill="hold"/>
                                        <p:tgtEl>
                                          <p:spTgt spid="158"/>
                                        </p:tgtEl>
                                        <p:attrNameLst>
                                          <p:attrName>ppt_x</p:attrName>
                                        </p:attrNameLst>
                                      </p:cBhvr>
                                      <p:tavLst>
                                        <p:tav tm="0">
                                          <p:val>
                                            <p:strVal val="#ppt_x"/>
                                          </p:val>
                                        </p:tav>
                                        <p:tav tm="100000">
                                          <p:val>
                                            <p:strVal val="#ppt_x"/>
                                          </p:val>
                                        </p:tav>
                                      </p:tavLst>
                                    </p:anim>
                                    <p:anim calcmode="lin" valueType="num">
                                      <p:cBhvr>
                                        <p:cTn id="131" dur="1000" fill="hold"/>
                                        <p:tgtEl>
                                          <p:spTgt spid="158"/>
                                        </p:tgtEl>
                                        <p:attrNameLst>
                                          <p:attrName>ppt_y</p:attrName>
                                        </p:attrNameLst>
                                      </p:cBhvr>
                                      <p:tavLst>
                                        <p:tav tm="0">
                                          <p:val>
                                            <p:strVal val="#ppt_y+.1"/>
                                          </p:val>
                                        </p:tav>
                                        <p:tav tm="100000">
                                          <p:val>
                                            <p:strVal val="#ppt_y"/>
                                          </p:val>
                                        </p:tav>
                                      </p:tavLst>
                                    </p:anim>
                                  </p:childTnLst>
                                </p:cTn>
                              </p:par>
                            </p:childTnLst>
                          </p:cTn>
                        </p:par>
                        <p:par>
                          <p:cTn id="132" fill="hold">
                            <p:stCondLst>
                              <p:cond delay="18000"/>
                            </p:stCondLst>
                            <p:childTnLst>
                              <p:par>
                                <p:cTn id="133" presetID="42" presetClass="entr" presetSubtype="0"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1000"/>
                                        <p:tgtEl>
                                          <p:spTgt spid="20"/>
                                        </p:tgtEl>
                                      </p:cBhvr>
                                    </p:animEffect>
                                    <p:anim calcmode="lin" valueType="num">
                                      <p:cBhvr>
                                        <p:cTn id="136" dur="1000" fill="hold"/>
                                        <p:tgtEl>
                                          <p:spTgt spid="20"/>
                                        </p:tgtEl>
                                        <p:attrNameLst>
                                          <p:attrName>ppt_x</p:attrName>
                                        </p:attrNameLst>
                                      </p:cBhvr>
                                      <p:tavLst>
                                        <p:tav tm="0">
                                          <p:val>
                                            <p:strVal val="#ppt_x"/>
                                          </p:val>
                                        </p:tav>
                                        <p:tav tm="100000">
                                          <p:val>
                                            <p:strVal val="#ppt_x"/>
                                          </p:val>
                                        </p:tav>
                                      </p:tavLst>
                                    </p:anim>
                                    <p:anim calcmode="lin" valueType="num">
                                      <p:cBhvr>
                                        <p:cTn id="137" dur="1000" fill="hold"/>
                                        <p:tgtEl>
                                          <p:spTgt spid="20"/>
                                        </p:tgtEl>
                                        <p:attrNameLst>
                                          <p:attrName>ppt_y</p:attrName>
                                        </p:attrNameLst>
                                      </p:cBhvr>
                                      <p:tavLst>
                                        <p:tav tm="0">
                                          <p:val>
                                            <p:strVal val="#ppt_y+.1"/>
                                          </p:val>
                                        </p:tav>
                                        <p:tav tm="100000">
                                          <p:val>
                                            <p:strVal val="#ppt_y"/>
                                          </p:val>
                                        </p:tav>
                                      </p:tavLst>
                                    </p:anim>
                                  </p:childTnLst>
                                </p:cTn>
                              </p:par>
                            </p:childTnLst>
                          </p:cTn>
                        </p:par>
                        <p:par>
                          <p:cTn id="138" fill="hold">
                            <p:stCondLst>
                              <p:cond delay="19000"/>
                            </p:stCondLst>
                            <p:childTnLst>
                              <p:par>
                                <p:cTn id="139" presetID="22" presetClass="entr" presetSubtype="4" fill="hold"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down)">
                                      <p:cBhvr>
                                        <p:cTn id="141" dur="500"/>
                                        <p:tgtEl>
                                          <p:spTgt spid="29"/>
                                        </p:tgtEl>
                                      </p:cBhvr>
                                    </p:animEffect>
                                  </p:childTnLst>
                                </p:cTn>
                              </p:par>
                            </p:childTnLst>
                          </p:cTn>
                        </p:par>
                        <p:par>
                          <p:cTn id="142" fill="hold">
                            <p:stCondLst>
                              <p:cond delay="19500"/>
                            </p:stCondLst>
                            <p:childTnLst>
                              <p:par>
                                <p:cTn id="143" presetID="22" presetClass="entr" presetSubtype="8" fill="hold" grpId="0" nodeType="afterEffect">
                                  <p:stCondLst>
                                    <p:cond delay="0"/>
                                  </p:stCondLst>
                                  <p:childTnLst>
                                    <p:set>
                                      <p:cBhvr>
                                        <p:cTn id="144" dur="1" fill="hold">
                                          <p:stCondLst>
                                            <p:cond delay="0"/>
                                          </p:stCondLst>
                                        </p:cTn>
                                        <p:tgtEl>
                                          <p:spTgt spid="165"/>
                                        </p:tgtEl>
                                        <p:attrNameLst>
                                          <p:attrName>style.visibility</p:attrName>
                                        </p:attrNameLst>
                                      </p:cBhvr>
                                      <p:to>
                                        <p:strVal val="visible"/>
                                      </p:to>
                                    </p:set>
                                    <p:animEffect transition="in" filter="wipe(left)">
                                      <p:cBhvr>
                                        <p:cTn id="145" dur="500"/>
                                        <p:tgtEl>
                                          <p:spTgt spid="165"/>
                                        </p:tgtEl>
                                      </p:cBhvr>
                                    </p:animEffect>
                                  </p:childTnLst>
                                </p:cTn>
                              </p:par>
                            </p:childTnLst>
                          </p:cTn>
                        </p:par>
                        <p:par>
                          <p:cTn id="146" fill="hold">
                            <p:stCondLst>
                              <p:cond delay="20000"/>
                            </p:stCondLst>
                            <p:childTnLst>
                              <p:par>
                                <p:cTn id="147" presetID="42" presetClass="entr" presetSubtype="0" fill="hold" grpId="0" nodeType="afterEffect">
                                  <p:stCondLst>
                                    <p:cond delay="0"/>
                                  </p:stCondLst>
                                  <p:childTnLst>
                                    <p:set>
                                      <p:cBhvr>
                                        <p:cTn id="148" dur="1" fill="hold">
                                          <p:stCondLst>
                                            <p:cond delay="0"/>
                                          </p:stCondLst>
                                        </p:cTn>
                                        <p:tgtEl>
                                          <p:spTgt spid="93"/>
                                        </p:tgtEl>
                                        <p:attrNameLst>
                                          <p:attrName>style.visibility</p:attrName>
                                        </p:attrNameLst>
                                      </p:cBhvr>
                                      <p:to>
                                        <p:strVal val="visible"/>
                                      </p:to>
                                    </p:set>
                                    <p:animEffect transition="in" filter="fade">
                                      <p:cBhvr>
                                        <p:cTn id="149" dur="1000"/>
                                        <p:tgtEl>
                                          <p:spTgt spid="93"/>
                                        </p:tgtEl>
                                      </p:cBhvr>
                                    </p:animEffect>
                                    <p:anim calcmode="lin" valueType="num">
                                      <p:cBhvr>
                                        <p:cTn id="150" dur="1000" fill="hold"/>
                                        <p:tgtEl>
                                          <p:spTgt spid="93"/>
                                        </p:tgtEl>
                                        <p:attrNameLst>
                                          <p:attrName>ppt_x</p:attrName>
                                        </p:attrNameLst>
                                      </p:cBhvr>
                                      <p:tavLst>
                                        <p:tav tm="0">
                                          <p:val>
                                            <p:strVal val="#ppt_x"/>
                                          </p:val>
                                        </p:tav>
                                        <p:tav tm="100000">
                                          <p:val>
                                            <p:strVal val="#ppt_x"/>
                                          </p:val>
                                        </p:tav>
                                      </p:tavLst>
                                    </p:anim>
                                    <p:anim calcmode="lin" valueType="num">
                                      <p:cBhvr>
                                        <p:cTn id="151" dur="1000" fill="hold"/>
                                        <p:tgtEl>
                                          <p:spTgt spid="93"/>
                                        </p:tgtEl>
                                        <p:attrNameLst>
                                          <p:attrName>ppt_y</p:attrName>
                                        </p:attrNameLst>
                                      </p:cBhvr>
                                      <p:tavLst>
                                        <p:tav tm="0">
                                          <p:val>
                                            <p:strVal val="#ppt_y+.1"/>
                                          </p:val>
                                        </p:tav>
                                        <p:tav tm="100000">
                                          <p:val>
                                            <p:strVal val="#ppt_y"/>
                                          </p:val>
                                        </p:tav>
                                      </p:tavLst>
                                    </p:anim>
                                  </p:childTnLst>
                                </p:cTn>
                              </p:par>
                            </p:childTnLst>
                          </p:cTn>
                        </p:par>
                        <p:par>
                          <p:cTn id="152" fill="hold">
                            <p:stCondLst>
                              <p:cond delay="21000"/>
                            </p:stCondLst>
                            <p:childTnLst>
                              <p:par>
                                <p:cTn id="153" presetID="53" presetClass="entr" presetSubtype="16" fill="hold" grpId="0" nodeType="afterEffect">
                                  <p:stCondLst>
                                    <p:cond delay="0"/>
                                  </p:stCondLst>
                                  <p:childTnLst>
                                    <p:set>
                                      <p:cBhvr>
                                        <p:cTn id="154" dur="1" fill="hold">
                                          <p:stCondLst>
                                            <p:cond delay="0"/>
                                          </p:stCondLst>
                                        </p:cTn>
                                        <p:tgtEl>
                                          <p:spTgt spid="164"/>
                                        </p:tgtEl>
                                        <p:attrNameLst>
                                          <p:attrName>style.visibility</p:attrName>
                                        </p:attrNameLst>
                                      </p:cBhvr>
                                      <p:to>
                                        <p:strVal val="visible"/>
                                      </p:to>
                                    </p:set>
                                    <p:anim calcmode="lin" valueType="num">
                                      <p:cBhvr>
                                        <p:cTn id="155" dur="500" fill="hold"/>
                                        <p:tgtEl>
                                          <p:spTgt spid="164"/>
                                        </p:tgtEl>
                                        <p:attrNameLst>
                                          <p:attrName>ppt_w</p:attrName>
                                        </p:attrNameLst>
                                      </p:cBhvr>
                                      <p:tavLst>
                                        <p:tav tm="0">
                                          <p:val>
                                            <p:fltVal val="0"/>
                                          </p:val>
                                        </p:tav>
                                        <p:tav tm="100000">
                                          <p:val>
                                            <p:strVal val="#ppt_w"/>
                                          </p:val>
                                        </p:tav>
                                      </p:tavLst>
                                    </p:anim>
                                    <p:anim calcmode="lin" valueType="num">
                                      <p:cBhvr>
                                        <p:cTn id="156" dur="500" fill="hold"/>
                                        <p:tgtEl>
                                          <p:spTgt spid="164"/>
                                        </p:tgtEl>
                                        <p:attrNameLst>
                                          <p:attrName>ppt_h</p:attrName>
                                        </p:attrNameLst>
                                      </p:cBhvr>
                                      <p:tavLst>
                                        <p:tav tm="0">
                                          <p:val>
                                            <p:fltVal val="0"/>
                                          </p:val>
                                        </p:tav>
                                        <p:tav tm="100000">
                                          <p:val>
                                            <p:strVal val="#ppt_h"/>
                                          </p:val>
                                        </p:tav>
                                      </p:tavLst>
                                    </p:anim>
                                    <p:animEffect transition="in" filter="fade">
                                      <p:cBhvr>
                                        <p:cTn id="157" dur="500"/>
                                        <p:tgtEl>
                                          <p:spTgt spid="164"/>
                                        </p:tgtEl>
                                      </p:cBhvr>
                                    </p:animEffect>
                                  </p:childTnLst>
                                </p:cTn>
                              </p:par>
                            </p:childTnLst>
                          </p:cTn>
                        </p:par>
                        <p:par>
                          <p:cTn id="158" fill="hold">
                            <p:stCondLst>
                              <p:cond delay="21500"/>
                            </p:stCondLst>
                            <p:childTnLst>
                              <p:par>
                                <p:cTn id="159" presetID="42" presetClass="entr" presetSubtype="0" fill="hold" grpId="0" nodeType="afterEffect">
                                  <p:stCondLst>
                                    <p:cond delay="0"/>
                                  </p:stCondLst>
                                  <p:childTnLst>
                                    <p:set>
                                      <p:cBhvr>
                                        <p:cTn id="160" dur="1" fill="hold">
                                          <p:stCondLst>
                                            <p:cond delay="0"/>
                                          </p:stCondLst>
                                        </p:cTn>
                                        <p:tgtEl>
                                          <p:spTgt spid="166"/>
                                        </p:tgtEl>
                                        <p:attrNameLst>
                                          <p:attrName>style.visibility</p:attrName>
                                        </p:attrNameLst>
                                      </p:cBhvr>
                                      <p:to>
                                        <p:strVal val="visible"/>
                                      </p:to>
                                    </p:set>
                                    <p:animEffect transition="in" filter="fade">
                                      <p:cBhvr>
                                        <p:cTn id="161" dur="1000"/>
                                        <p:tgtEl>
                                          <p:spTgt spid="166"/>
                                        </p:tgtEl>
                                      </p:cBhvr>
                                    </p:animEffect>
                                    <p:anim calcmode="lin" valueType="num">
                                      <p:cBhvr>
                                        <p:cTn id="162" dur="1000" fill="hold"/>
                                        <p:tgtEl>
                                          <p:spTgt spid="166"/>
                                        </p:tgtEl>
                                        <p:attrNameLst>
                                          <p:attrName>ppt_x</p:attrName>
                                        </p:attrNameLst>
                                      </p:cBhvr>
                                      <p:tavLst>
                                        <p:tav tm="0">
                                          <p:val>
                                            <p:strVal val="#ppt_x"/>
                                          </p:val>
                                        </p:tav>
                                        <p:tav tm="100000">
                                          <p:val>
                                            <p:strVal val="#ppt_x"/>
                                          </p:val>
                                        </p:tav>
                                      </p:tavLst>
                                    </p:anim>
                                    <p:anim calcmode="lin" valueType="num">
                                      <p:cBhvr>
                                        <p:cTn id="163"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5" grpId="0" bldLvl="0" animBg="1"/>
      <p:bldP spid="124" grpId="0" bldLvl="0" animBg="1"/>
      <p:bldP spid="125" grpId="0" bldLvl="0" animBg="1"/>
      <p:bldP spid="126" grpId="0" bldLvl="0" animBg="1"/>
      <p:bldP spid="140" grpId="0" bldLvl="0" animBg="1"/>
      <p:bldP spid="141" grpId="0" bldLvl="0" animBg="1"/>
      <p:bldP spid="142" grpId="0" bldLvl="0" animBg="1"/>
      <p:bldP spid="148" grpId="0" bldLvl="0" animBg="1"/>
      <p:bldP spid="149" grpId="0" bldLvl="0" animBg="1"/>
      <p:bldP spid="150" grpId="0" bldLvl="0" animBg="1"/>
      <p:bldP spid="156" grpId="0" bldLvl="0" animBg="1"/>
      <p:bldP spid="157" grpId="0" bldLvl="0" animBg="1"/>
      <p:bldP spid="158" grpId="0" bldLvl="0" animBg="1"/>
      <p:bldP spid="164" grpId="0" bldLvl="0" animBg="1"/>
      <p:bldP spid="165" grpId="0" bldLvl="0" animBg="1"/>
      <p:bldP spid="16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 18"/>
          <p:cNvGrpSpPr/>
          <p:nvPr/>
        </p:nvGrpSpPr>
        <p:grpSpPr>
          <a:xfrm>
            <a:off x="1124585" y="1978025"/>
            <a:ext cx="3329940" cy="404959"/>
            <a:chOff x="2743043" y="1494044"/>
            <a:chExt cx="3527169" cy="539694"/>
          </a:xfrm>
        </p:grpSpPr>
        <p:sp>
          <p:nvSpPr>
            <p:cNvPr id="13" name="圆角矩形 12"/>
            <p:cNvSpPr/>
            <p:nvPr/>
          </p:nvSpPr>
          <p:spPr>
            <a:xfrm>
              <a:off x="2743043" y="1494044"/>
              <a:ext cx="2794314" cy="467045"/>
            </a:xfrm>
            <a:prstGeom prst="roundRect">
              <a:avLst>
                <a:gd name="adj" fmla="val 50000"/>
              </a:avLst>
            </a:prstGeom>
            <a:noFill/>
            <a:ln>
              <a:solidFill>
                <a:srgbClr val="4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2893706" y="1542900"/>
              <a:ext cx="3376506" cy="490838"/>
            </a:xfrm>
            <a:prstGeom prst="rect">
              <a:avLst/>
            </a:prstGeom>
            <a:noFill/>
          </p:spPr>
          <p:txBody>
            <a:bodyPr wrap="square" rtlCol="0">
              <a:spAutoFit/>
            </a:bodyPr>
            <a:lstStyle/>
            <a:p>
              <a:pPr algn="l"/>
              <a:r>
                <a:rPr lang="zh-TW" altLang="en-US" b="1" smtClean="0">
                  <a:latin typeface="微软雅黑" panose="020B0503020204020204" charset="-122"/>
                  <a:ea typeface="微软雅黑" panose="020B0503020204020204" charset="-122"/>
                </a:rPr>
                <a:t>部分參展參會知名企業</a:t>
              </a:r>
              <a:r>
                <a:rPr lang="zh-CN" altLang="zh-CN" smtClean="0"/>
                <a:t> </a:t>
              </a:r>
              <a:endParaRPr kumimoji="1" lang="zh-CN" altLang="en-US" dirty="0"/>
            </a:p>
          </p:txBody>
        </p:sp>
      </p:grpSp>
      <p:grpSp>
        <p:nvGrpSpPr>
          <p:cNvPr id="20" name="组 19"/>
          <p:cNvGrpSpPr/>
          <p:nvPr/>
        </p:nvGrpSpPr>
        <p:grpSpPr>
          <a:xfrm>
            <a:off x="6119495" y="1978025"/>
            <a:ext cx="2751455" cy="418186"/>
            <a:chOff x="8159750" y="1494044"/>
            <a:chExt cx="2809579" cy="467045"/>
          </a:xfrm>
        </p:grpSpPr>
        <p:sp>
          <p:nvSpPr>
            <p:cNvPr id="17" name="圆角矩形 16"/>
            <p:cNvSpPr/>
            <p:nvPr/>
          </p:nvSpPr>
          <p:spPr>
            <a:xfrm>
              <a:off x="8159750" y="1494044"/>
              <a:ext cx="2286000" cy="467045"/>
            </a:xfrm>
            <a:prstGeom prst="roundRect">
              <a:avLst>
                <a:gd name="adj" fmla="val 50000"/>
              </a:avLst>
            </a:prstGeom>
            <a:noFill/>
            <a:ln>
              <a:solidFill>
                <a:srgbClr val="4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8287089" y="1542900"/>
              <a:ext cx="2682240" cy="411331"/>
            </a:xfrm>
            <a:prstGeom prst="rect">
              <a:avLst/>
            </a:prstGeom>
            <a:noFill/>
          </p:spPr>
          <p:txBody>
            <a:bodyPr wrap="square" rtlCol="0">
              <a:spAutoFit/>
            </a:bodyPr>
            <a:lstStyle/>
            <a:p>
              <a:r>
                <a:rPr lang="zh-TW" altLang="en-US" b="1" smtClean="0">
                  <a:latin typeface="微软雅黑" panose="020B0503020204020204" charset="-122"/>
                  <a:ea typeface="微软雅黑" panose="020B0503020204020204" charset="-122"/>
                </a:rPr>
                <a:t>部分專業採購單位</a:t>
              </a:r>
              <a:endParaRPr lang="zh-CN" altLang="zh-CN" dirty="0">
                <a:latin typeface="微软雅黑" panose="020B0503020204020204" charset="-122"/>
                <a:ea typeface="微软雅黑" panose="020B0503020204020204" charset="-122"/>
              </a:endParaRPr>
            </a:p>
          </p:txBody>
        </p:sp>
      </p:grpSp>
      <p:sp>
        <p:nvSpPr>
          <p:cNvPr id="8" name="文本框 7"/>
          <p:cNvSpPr txBox="1"/>
          <p:nvPr/>
        </p:nvSpPr>
        <p:spPr>
          <a:xfrm>
            <a:off x="5924550" y="2930525"/>
            <a:ext cx="2946400" cy="2284095"/>
          </a:xfrm>
          <a:prstGeom prst="rect">
            <a:avLst/>
          </a:prstGeom>
          <a:noFill/>
        </p:spPr>
        <p:txBody>
          <a:bodyPr wrap="square" lIns="68580" tIns="34290" rIns="68580" bIns="34290" rtlCol="0">
            <a:spAutoFit/>
          </a:bodyPr>
          <a:lstStyle/>
          <a:p>
            <a:pPr>
              <a:lnSpc>
                <a:spcPct val="150000"/>
              </a:lnSpc>
            </a:pPr>
            <a:r>
              <a:rPr lang="en-US" altLang="zh-CN" smtClean="0">
                <a:latin typeface="微软雅黑" panose="020B0503020204020204" charset="-122"/>
                <a:ea typeface="微软雅黑" panose="020B0503020204020204" charset="-122"/>
              </a:rPr>
              <a:t>※ </a:t>
            </a:r>
            <a:r>
              <a:rPr lang="zh-TW" altLang="en-US" smtClean="0">
                <a:latin typeface="微软雅黑" panose="020B0503020204020204" charset="-122"/>
                <a:ea typeface="微软雅黑" panose="020B0503020204020204" charset="-122"/>
              </a:rPr>
              <a:t>中藥材基地共建共用聯</a:t>
            </a:r>
            <a:r>
              <a:rPr lang="en-US" altLang="zh-CN" smtClean="0">
                <a:latin typeface="微软雅黑" panose="020B0503020204020204" charset="-122"/>
                <a:ea typeface="微软雅黑" panose="020B0503020204020204" charset="-122"/>
              </a:rPr>
              <a:t>       </a:t>
            </a:r>
            <a:endParaRPr lang="en-US" altLang="zh-CN" dirty="0" smtClean="0">
              <a:latin typeface="微软雅黑" panose="020B0503020204020204" charset="-122"/>
              <a:ea typeface="微软雅黑" panose="020B0503020204020204" charset="-122"/>
            </a:endParaRPr>
          </a:p>
          <a:p>
            <a:pPr>
              <a:lnSpc>
                <a:spcPct val="150000"/>
              </a:lnSpc>
            </a:pPr>
            <a:r>
              <a:rPr lang="en-US" altLang="zh-CN">
                <a:latin typeface="微软雅黑" panose="020B0503020204020204" charset="-122"/>
                <a:ea typeface="微软雅黑" panose="020B0503020204020204" charset="-122"/>
              </a:rPr>
              <a:t> </a:t>
            </a:r>
            <a:r>
              <a:rPr lang="en-US" altLang="zh-CN" smtClean="0">
                <a:latin typeface="微软雅黑" panose="020B0503020204020204" charset="-122"/>
                <a:ea typeface="微软雅黑" panose="020B0503020204020204" charset="-122"/>
              </a:rPr>
              <a:t>    </a:t>
            </a:r>
            <a:r>
              <a:rPr lang="zh-TW" altLang="en-US" smtClean="0">
                <a:latin typeface="微软雅黑" panose="020B0503020204020204" charset="-122"/>
                <a:ea typeface="微软雅黑" panose="020B0503020204020204" charset="-122"/>
              </a:rPr>
              <a:t>盟醫院藥房專業委員會</a:t>
            </a:r>
            <a:endParaRPr lang="en-US" altLang="zh-CN" dirty="0" smtClean="0">
              <a:latin typeface="微软雅黑" panose="020B0503020204020204" charset="-122"/>
              <a:ea typeface="微软雅黑" panose="020B0503020204020204" charset="-122"/>
            </a:endParaRPr>
          </a:p>
          <a:p>
            <a:pPr>
              <a:lnSpc>
                <a:spcPts val="1800"/>
              </a:lnSpc>
            </a:pPr>
            <a:endParaRPr lang="zh-CN" altLang="zh-CN" dirty="0">
              <a:latin typeface="微软雅黑" panose="020B0503020204020204" charset="-122"/>
              <a:ea typeface="微软雅黑" panose="020B0503020204020204" charset="-122"/>
            </a:endParaRPr>
          </a:p>
          <a:p>
            <a:pPr>
              <a:lnSpc>
                <a:spcPts val="1800"/>
              </a:lnSpc>
            </a:pPr>
            <a:r>
              <a:rPr lang="en-US" altLang="zh-TW" smtClean="0">
                <a:latin typeface="微软雅黑" panose="020B0503020204020204" charset="-122"/>
                <a:ea typeface="微软雅黑" panose="020B0503020204020204" charset="-122"/>
              </a:rPr>
              <a:t>※ </a:t>
            </a:r>
            <a:r>
              <a:rPr lang="zh-TW" altLang="en-US" smtClean="0">
                <a:latin typeface="微软雅黑" panose="020B0503020204020204" charset="-122"/>
                <a:ea typeface="微软雅黑" panose="020B0503020204020204" charset="-122"/>
              </a:rPr>
              <a:t>億連鎖營采班</a:t>
            </a:r>
            <a:endParaRPr lang="en-US" altLang="zh-CN" dirty="0" smtClean="0">
              <a:latin typeface="微软雅黑" panose="020B0503020204020204" charset="-122"/>
              <a:ea typeface="微软雅黑" panose="020B0503020204020204" charset="-122"/>
            </a:endParaRPr>
          </a:p>
          <a:p>
            <a:pPr>
              <a:lnSpc>
                <a:spcPts val="1800"/>
              </a:lnSpc>
            </a:pPr>
            <a:endParaRPr lang="zh-CN" altLang="zh-CN" dirty="0">
              <a:latin typeface="微软雅黑" panose="020B0503020204020204" charset="-122"/>
              <a:ea typeface="微软雅黑" panose="020B0503020204020204" charset="-122"/>
            </a:endParaRPr>
          </a:p>
          <a:p>
            <a:pPr>
              <a:lnSpc>
                <a:spcPts val="1800"/>
              </a:lnSpc>
            </a:pPr>
            <a:r>
              <a:rPr lang="en-US" altLang="zh-TW" smtClean="0">
                <a:latin typeface="微软雅黑" panose="020B0503020204020204" charset="-122"/>
                <a:ea typeface="微软雅黑" panose="020B0503020204020204" charset="-122"/>
              </a:rPr>
              <a:t>※ </a:t>
            </a:r>
            <a:r>
              <a:rPr lang="zh-TW" altLang="en-US" smtClean="0">
                <a:latin typeface="微软雅黑" panose="020B0503020204020204" charset="-122"/>
                <a:ea typeface="微软雅黑" panose="020B0503020204020204" charset="-122"/>
              </a:rPr>
              <a:t>國醫館採購聯盟</a:t>
            </a:r>
            <a:endParaRPr lang="en-US" altLang="zh-CN" dirty="0" smtClean="0">
              <a:latin typeface="微软雅黑" panose="020B0503020204020204" charset="-122"/>
              <a:ea typeface="微软雅黑" panose="020B0503020204020204" charset="-122"/>
            </a:endParaRPr>
          </a:p>
          <a:p>
            <a:pPr>
              <a:lnSpc>
                <a:spcPts val="1800"/>
              </a:lnSpc>
            </a:pPr>
            <a:endParaRPr lang="zh-CN" altLang="zh-CN" dirty="0">
              <a:latin typeface="微软雅黑" panose="020B0503020204020204" charset="-122"/>
              <a:ea typeface="微软雅黑" panose="020B0503020204020204" charset="-122"/>
            </a:endParaRPr>
          </a:p>
          <a:p>
            <a:pPr>
              <a:lnSpc>
                <a:spcPts val="1800"/>
              </a:lnSpc>
            </a:pPr>
            <a:r>
              <a:rPr lang="zh-CN" altLang="zh-CN">
                <a:latin typeface="微软雅黑" panose="020B0503020204020204" charset="-122"/>
                <a:ea typeface="微软雅黑" panose="020B0503020204020204" charset="-122"/>
              </a:rPr>
              <a:t>※</a:t>
            </a:r>
            <a:r>
              <a:rPr lang="en-US" altLang="zh-CN">
                <a:latin typeface="微软雅黑" panose="020B0503020204020204" charset="-122"/>
                <a:ea typeface="微软雅黑" panose="020B0503020204020204" charset="-122"/>
              </a:rPr>
              <a:t> </a:t>
            </a:r>
            <a:r>
              <a:rPr lang="en-US" altLang="zh-CN" smtClean="0">
                <a:latin typeface="微软雅黑" panose="020B0503020204020204" charset="-122"/>
                <a:ea typeface="微软雅黑" panose="020B0503020204020204" charset="-122"/>
              </a:rPr>
              <a:t>100</a:t>
            </a:r>
            <a:r>
              <a:rPr lang="zh-TW" altLang="en-US" smtClean="0">
                <a:latin typeface="微软雅黑" panose="020B0503020204020204" charset="-122"/>
                <a:ea typeface="微软雅黑" panose="020B0503020204020204" charset="-122"/>
              </a:rPr>
              <a:t>多家中醫院院長</a:t>
            </a:r>
            <a:endParaRPr kumimoji="1" lang="zh-CN" altLang="en-US" dirty="0">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4425" y="2957221"/>
            <a:ext cx="3981450" cy="1968468"/>
          </a:xfrm>
          <a:prstGeom prst="rect">
            <a:avLst/>
          </a:prstGeom>
        </p:spPr>
      </p:pic>
      <p:sp>
        <p:nvSpPr>
          <p:cNvPr id="10" name="矩形 9"/>
          <p:cNvSpPr/>
          <p:nvPr/>
        </p:nvSpPr>
        <p:spPr>
          <a:xfrm>
            <a:off x="5553076" y="2359455"/>
            <a:ext cx="34289" cy="2209800"/>
          </a:xfrm>
          <a:prstGeom prst="rect">
            <a:avLst/>
          </a:prstGeom>
          <a:solidFill>
            <a:srgbClr val="3D1C01"/>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9240" y="947452"/>
            <a:ext cx="4544060" cy="1100424"/>
          </a:xfrm>
        </p:spPr>
        <p:txBody>
          <a:bodyPr rtlCol="0">
            <a:normAutofit fontScale="90000"/>
          </a:bodyPr>
          <a:lstStyle/>
          <a:p>
            <a:pPr fontAlgn="auto">
              <a:lnSpc>
                <a:spcPct val="120000"/>
              </a:lnSpc>
              <a:spcAft>
                <a:spcPts val="0"/>
              </a:spcAft>
              <a:defRPr/>
            </a:pP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展出時間</a:t>
            </a:r>
            <a:r>
              <a:rPr lang="en-US" altLang="zh-CN" sz="2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en-US" altLang="zh-CN" sz="2400" dirty="0" smtClean="0">
                <a:latin typeface="微软雅黑" panose="020B0503020204020204" charset="-122"/>
                <a:ea typeface="微软雅黑" panose="020B0503020204020204" charset="-122"/>
                <a:sym typeface="+mn-ea"/>
              </a:rPr>
              <a:t>2018-11-03-05</a:t>
            </a:r>
            <a:r>
              <a:rPr lang="en-US" altLang="zh-CN" sz="2400" dirty="0" smtClean="0">
                <a:latin typeface="微软雅黑" panose="020B0503020204020204" charset="-122"/>
                <a:ea typeface="微软雅黑" panose="020B0503020204020204" charset="-122"/>
              </a:rPr>
              <a:t/>
            </a:r>
            <a:br>
              <a:rPr lang="en-US" altLang="zh-CN" sz="2400" dirty="0" smtClean="0">
                <a:latin typeface="微软雅黑" panose="020B0503020204020204" charset="-122"/>
                <a:ea typeface="微软雅黑" panose="020B0503020204020204" charset="-122"/>
              </a:rPr>
            </a:br>
            <a:endParaRPr lang="zh-TW" altLang="en-US" dirty="0"/>
          </a:p>
        </p:txBody>
      </p:sp>
      <p:sp>
        <p:nvSpPr>
          <p:cNvPr id="3" name="內容版面配置區 2"/>
          <p:cNvSpPr>
            <a:spLocks noGrp="1"/>
          </p:cNvSpPr>
          <p:nvPr>
            <p:ph idx="1"/>
          </p:nvPr>
        </p:nvSpPr>
        <p:spPr>
          <a:xfrm>
            <a:off x="2041525" y="1608463"/>
            <a:ext cx="5375275" cy="4847421"/>
          </a:xfrm>
        </p:spPr>
        <p:txBody>
          <a:bodyPr rtlCol="0">
            <a:noAutofit/>
          </a:bodyPr>
          <a:lstStyle/>
          <a:p>
            <a:pPr fontAlgn="auto">
              <a:lnSpc>
                <a:spcPct val="150000"/>
              </a:lnSpc>
              <a:spcAft>
                <a:spcPts val="0"/>
              </a:spcAft>
              <a:buNone/>
              <a:defRPr/>
            </a:pPr>
            <a:r>
              <a:rPr lang="en-US" altLang="zh-TW" sz="1600" dirty="0" smtClean="0">
                <a:latin typeface="微软雅黑" panose="020B0503020204020204" charset="-122"/>
                <a:ea typeface="微软雅黑" panose="020B0503020204020204" charset="-122"/>
              </a:rPr>
              <a:t>    </a:t>
            </a:r>
            <a:r>
              <a:rPr lang="zh-TW" altLang="en-US" sz="1600" dirty="0" smtClean="0">
                <a:latin typeface="微软雅黑" panose="020B0503020204020204" charset="-122"/>
                <a:ea typeface="微软雅黑" panose="020B0503020204020204" charset="-122"/>
              </a:rPr>
              <a:t>臺灣</a:t>
            </a:r>
            <a:r>
              <a:rPr lang="zh-TW" altLang="en-US" sz="1600" dirty="0" smtClean="0">
                <a:latin typeface="微软雅黑" panose="020B0503020204020204" charset="-122"/>
                <a:ea typeface="微软雅黑" panose="020B0503020204020204" charset="-122"/>
              </a:rPr>
              <a:t>主辦單位：中華和平發展交流協會</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臺灣承辦單位：</a:t>
            </a:r>
            <a:r>
              <a:rPr lang="en-US" altLang="zh-CN" sz="1600" dirty="0" smtClean="0">
                <a:latin typeface="微软雅黑" panose="020B0503020204020204" charset="-122"/>
                <a:ea typeface="微软雅黑" panose="020B0503020204020204" charset="-122"/>
              </a:rPr>
              <a:t> </a:t>
            </a:r>
            <a:r>
              <a:rPr lang="zh-TW" altLang="en-US" sz="1600" dirty="0" smtClean="0">
                <a:latin typeface="微软雅黑" panose="020B0503020204020204" charset="-122"/>
                <a:ea typeface="微软雅黑" panose="020B0503020204020204" charset="-122"/>
              </a:rPr>
              <a:t>高宇國際生技股份限公司</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CN" altLang="en-US" sz="1600" dirty="0" smtClean="0">
                <a:latin typeface="微软雅黑" panose="020B0503020204020204" charset="-122"/>
                <a:ea typeface="微软雅黑" panose="020B0503020204020204" charset="-122"/>
              </a:rPr>
              <a:t>電 話：</a:t>
            </a:r>
            <a:r>
              <a:rPr lang="en-US" altLang="zh-CN" sz="1600" dirty="0" smtClean="0">
                <a:latin typeface="微软雅黑" panose="020B0503020204020204" charset="-122"/>
                <a:ea typeface="微软雅黑" panose="020B0503020204020204" charset="-122"/>
              </a:rPr>
              <a:t>+8862-2388-1359</a:t>
            </a:r>
          </a:p>
          <a:p>
            <a:pPr fontAlgn="auto">
              <a:lnSpc>
                <a:spcPct val="150000"/>
              </a:lnSpc>
              <a:spcAft>
                <a:spcPts val="0"/>
              </a:spcAft>
              <a:buFont typeface="Wingdings" panose="05000000000000000000" charset="0"/>
              <a:buChar char="u"/>
              <a:defRPr/>
            </a:pPr>
            <a:r>
              <a:rPr lang="zh-CN" altLang="en-US" sz="1600" dirty="0" smtClean="0">
                <a:latin typeface="微软雅黑" panose="020B0503020204020204" charset="-122"/>
                <a:ea typeface="微软雅黑" panose="020B0503020204020204" charset="-122"/>
              </a:rPr>
              <a:t>傳 真：</a:t>
            </a:r>
            <a:r>
              <a:rPr lang="en-US" altLang="zh-CN" sz="1600" dirty="0" smtClean="0">
                <a:latin typeface="微软雅黑" panose="020B0503020204020204" charset="-122"/>
                <a:ea typeface="微软雅黑" panose="020B0503020204020204" charset="-122"/>
              </a:rPr>
              <a:t>+8862-2388-1379</a:t>
            </a:r>
          </a:p>
          <a:p>
            <a:pPr fontAlgn="auto">
              <a:lnSpc>
                <a:spcPct val="150000"/>
              </a:lnSpc>
              <a:spcAft>
                <a:spcPts val="0"/>
              </a:spcAft>
              <a:buFont typeface="Wingdings" panose="05000000000000000000" charset="0"/>
              <a:buChar char="u"/>
              <a:defRPr/>
            </a:pPr>
            <a:r>
              <a:rPr lang="en-US" altLang="zh-CN" sz="1600" dirty="0" smtClean="0">
                <a:latin typeface="微软雅黑" panose="020B0503020204020204" charset="-122"/>
                <a:ea typeface="微软雅黑" panose="020B0503020204020204" charset="-122"/>
              </a:rPr>
              <a:t>Email: twfb0001@gmail.com</a:t>
            </a: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皇朝商務會展有限公司</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地址：臺北市中正區館前路</a:t>
            </a:r>
            <a:r>
              <a:rPr lang="en-US" altLang="zh-CN" sz="1600" dirty="0" smtClean="0">
                <a:latin typeface="微软雅黑" panose="020B0503020204020204" charset="-122"/>
                <a:ea typeface="微软雅黑" panose="020B0503020204020204" charset="-122"/>
              </a:rPr>
              <a:t>6</a:t>
            </a:r>
            <a:r>
              <a:rPr lang="zh-CN" altLang="en-US" sz="1600" dirty="0" smtClean="0">
                <a:latin typeface="微软雅黑" panose="020B0503020204020204" charset="-122"/>
                <a:ea typeface="微软雅黑" panose="020B0503020204020204" charset="-122"/>
              </a:rPr>
              <a:t>號</a:t>
            </a:r>
            <a:r>
              <a:rPr lang="en-US" altLang="zh-CN" sz="1600" dirty="0" smtClean="0">
                <a:latin typeface="微软雅黑" panose="020B0503020204020204" charset="-122"/>
                <a:ea typeface="微软雅黑" panose="020B0503020204020204" charset="-122"/>
              </a:rPr>
              <a:t>5</a:t>
            </a:r>
            <a:r>
              <a:rPr lang="zh-CN" altLang="en-US" sz="1600" dirty="0" smtClean="0">
                <a:latin typeface="微软雅黑" panose="020B0503020204020204" charset="-122"/>
                <a:ea typeface="微软雅黑" panose="020B0503020204020204" charset="-122"/>
              </a:rPr>
              <a:t>樓之</a:t>
            </a:r>
            <a:r>
              <a:rPr lang="en-US" altLang="zh-CN" sz="1600" dirty="0" smtClean="0">
                <a:latin typeface="微软雅黑" panose="020B0503020204020204" charset="-122"/>
                <a:ea typeface="微软雅黑" panose="020B0503020204020204" charset="-122"/>
              </a:rPr>
              <a:t>2</a:t>
            </a:r>
            <a:r>
              <a:rPr lang="zh-CN" altLang="en-US" sz="1600" dirty="0" smtClean="0">
                <a:latin typeface="微软雅黑" panose="020B0503020204020204" charset="-122"/>
                <a:ea typeface="微软雅黑" panose="020B0503020204020204" charset="-122"/>
              </a:rPr>
              <a:t> </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招商宣傳 時間</a:t>
            </a:r>
            <a:r>
              <a:rPr lang="en-US" altLang="zh-CN" sz="1600" dirty="0" smtClean="0">
                <a:latin typeface="微软雅黑" panose="020B0503020204020204" charset="-122"/>
                <a:ea typeface="微软雅黑" panose="020B0503020204020204" charset="-122"/>
              </a:rPr>
              <a:t>2018/08/01—10/15</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招商策展時間</a:t>
            </a:r>
            <a:r>
              <a:rPr lang="en-US" altLang="zh-CN" sz="1600" dirty="0" smtClean="0">
                <a:latin typeface="微软雅黑" panose="020B0503020204020204" charset="-122"/>
                <a:ea typeface="微软雅黑" panose="020B0503020204020204" charset="-122"/>
              </a:rPr>
              <a:t>2018/08/01—10/15</a:t>
            </a:r>
            <a:endParaRPr lang="en-US" altLang="zh-CN" sz="1600" dirty="0" smtClean="0">
              <a:latin typeface="微软雅黑" panose="020B0503020204020204" charset="-122"/>
              <a:ea typeface="微软雅黑" panose="020B0503020204020204" charset="-122"/>
            </a:endParaRPr>
          </a:p>
          <a:p>
            <a:pPr fontAlgn="auto">
              <a:lnSpc>
                <a:spcPct val="150000"/>
              </a:lnSpc>
              <a:spcAft>
                <a:spcPts val="0"/>
              </a:spcAft>
              <a:buFont typeface="Wingdings" panose="05000000000000000000" charset="0"/>
              <a:buChar char="u"/>
              <a:defRPr/>
            </a:pPr>
            <a:r>
              <a:rPr lang="zh-TW" altLang="en-US" sz="1600" dirty="0" smtClean="0">
                <a:latin typeface="微软雅黑" panose="020B0503020204020204" charset="-122"/>
                <a:ea typeface="微软雅黑" panose="020B0503020204020204" charset="-122"/>
              </a:rPr>
              <a:t>招商布展時間</a:t>
            </a:r>
            <a:r>
              <a:rPr lang="en-US" altLang="zh-CN" sz="1600" dirty="0" smtClean="0">
                <a:latin typeface="微软雅黑" panose="020B0503020204020204" charset="-122"/>
                <a:ea typeface="微软雅黑" panose="020B0503020204020204" charset="-122"/>
              </a:rPr>
              <a:t>2018/11/02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4"/>
          <p:cNvSpPr txBox="1">
            <a:spLocks noChangeArrowheads="1"/>
          </p:cNvSpPr>
          <p:nvPr/>
        </p:nvSpPr>
        <p:spPr bwMode="auto">
          <a:xfrm>
            <a:off x="880745" y="2710815"/>
            <a:ext cx="7957185" cy="2915285"/>
          </a:xfrm>
          <a:prstGeom prst="rect">
            <a:avLst/>
          </a:prstGeom>
          <a:noFill/>
          <a:ln w="9525">
            <a:noFill/>
            <a:miter lim="800000"/>
          </a:ln>
        </p:spPr>
        <p:txBody>
          <a:bodyPr wrap="square">
            <a:spAutoFit/>
          </a:bodyPr>
          <a:lstStyle/>
          <a:p>
            <a:pPr marL="0" indent="0">
              <a:lnSpc>
                <a:spcPct val="170000"/>
              </a:lnSpc>
              <a:buNone/>
            </a:pPr>
            <a:r>
              <a:rPr kumimoji="0" lang="zh-TW" altLang="en-US" sz="3600" smtClean="0">
                <a:latin typeface="微软雅黑" panose="020B0503020204020204" charset="-122"/>
                <a:ea typeface="微软雅黑" panose="020B0503020204020204" charset="-122"/>
                <a:cs typeface="微软雅黑" panose="020B0503020204020204" charset="-122"/>
                <a:sym typeface="+mn-ea"/>
              </a:rPr>
              <a:t>自動機械設備區     智慧醫療區</a:t>
            </a:r>
            <a:endParaRPr kumimoji="0" lang="en-US" altLang="zh-CN" sz="3600" dirty="0">
              <a:latin typeface="微软雅黑" panose="020B0503020204020204" charset="-122"/>
              <a:ea typeface="微软雅黑" panose="020B0503020204020204" charset="-122"/>
              <a:cs typeface="微软雅黑" panose="020B0503020204020204" charset="-122"/>
            </a:endParaRPr>
          </a:p>
          <a:p>
            <a:pPr marL="0" indent="0">
              <a:lnSpc>
                <a:spcPct val="170000"/>
              </a:lnSpc>
              <a:buNone/>
            </a:pPr>
            <a:r>
              <a:rPr kumimoji="0" lang="zh-TW" altLang="en-US" sz="3600" smtClean="0">
                <a:latin typeface="微软雅黑" panose="020B0503020204020204" charset="-122"/>
                <a:ea typeface="微软雅黑" panose="020B0503020204020204" charset="-122"/>
                <a:cs typeface="微软雅黑" panose="020B0503020204020204" charset="-122"/>
                <a:sym typeface="+mn-ea"/>
              </a:rPr>
              <a:t>生物科技區            名藥，新藥區</a:t>
            </a:r>
            <a:endParaRPr kumimoji="0" lang="en-US" altLang="zh-CN" sz="3600" dirty="0">
              <a:latin typeface="微软雅黑" panose="020B0503020204020204" charset="-122"/>
              <a:ea typeface="微软雅黑" panose="020B0503020204020204" charset="-122"/>
              <a:cs typeface="微软雅黑" panose="020B0503020204020204" charset="-122"/>
            </a:endParaRPr>
          </a:p>
          <a:p>
            <a:pPr marL="0" indent="0">
              <a:lnSpc>
                <a:spcPct val="170000"/>
              </a:lnSpc>
              <a:buNone/>
            </a:pPr>
            <a:r>
              <a:rPr kumimoji="0" lang="zh-TW" altLang="en-US" sz="3600" smtClean="0">
                <a:latin typeface="微软雅黑" panose="020B0503020204020204" charset="-122"/>
                <a:ea typeface="微软雅黑" panose="020B0503020204020204" charset="-122"/>
                <a:cs typeface="微软雅黑" panose="020B0503020204020204" charset="-122"/>
                <a:sym typeface="+mn-ea"/>
              </a:rPr>
              <a:t>醫材，新材料區     養生食療專區</a:t>
            </a:r>
            <a:endParaRPr kumimoji="0" lang="zh-CN" altLang="en-US" sz="3600" dirty="0">
              <a:latin typeface="微软雅黑" panose="020B0503020204020204" charset="-122"/>
              <a:ea typeface="微软雅黑" panose="020B0503020204020204" charset="-122"/>
              <a:cs typeface="微软雅黑" panose="020B0503020204020204" charset="-122"/>
            </a:endParaRPr>
          </a:p>
        </p:txBody>
      </p:sp>
      <p:sp>
        <p:nvSpPr>
          <p:cNvPr id="29698" name="文本框 6"/>
          <p:cNvSpPr txBox="1">
            <a:spLocks noChangeArrowheads="1"/>
          </p:cNvSpPr>
          <p:nvPr/>
        </p:nvSpPr>
        <p:spPr bwMode="auto">
          <a:xfrm>
            <a:off x="3195320" y="1701165"/>
            <a:ext cx="3161665" cy="706755"/>
          </a:xfrm>
          <a:prstGeom prst="rect">
            <a:avLst/>
          </a:prstGeom>
          <a:noFill/>
          <a:ln w="9525">
            <a:noFill/>
            <a:miter lim="800000"/>
          </a:ln>
        </p:spPr>
        <p:txBody>
          <a:bodyPr wrap="square">
            <a:spAutoFit/>
          </a:bodyPr>
          <a:lstStyle/>
          <a:p>
            <a:r>
              <a:rPr kumimoji="0" lang="zh-CN" altLang="en-US" sz="4000" b="1" smtClean="0">
                <a:latin typeface="微软雅黑" panose="020B0503020204020204" charset="-122"/>
                <a:ea typeface="微软雅黑" panose="020B0503020204020204" charset="-122"/>
                <a:sym typeface="+mn-ea"/>
              </a:rPr>
              <a:t>展覽項目</a:t>
            </a:r>
            <a:r>
              <a:rPr kumimoji="0" lang="zh-CN" altLang="en-US" smtClean="0">
                <a:latin typeface="微软雅黑" panose="020B0503020204020204" charset="-122"/>
                <a:ea typeface="微软雅黑" panose="020B0503020204020204" charset="-122"/>
                <a:cs typeface="微软雅黑" panose="020B0503020204020204" charset="-122"/>
                <a:sym typeface="+mn-ea"/>
              </a:rPr>
              <a:t> </a:t>
            </a:r>
            <a:endParaRPr kumimoji="0" lang="zh-CN" altLang="en-US">
              <a:latin typeface="Calibri" panose="020F050202020403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23791"/>
          <a:stretch>
            <a:fillRect/>
          </a:stretch>
        </p:blipFill>
        <p:spPr bwMode="auto">
          <a:xfrm>
            <a:off x="117989" y="1828797"/>
            <a:ext cx="8952271" cy="4960594"/>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21719" y="0"/>
            <a:ext cx="8878037" cy="197853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126731" y="958347"/>
            <a:ext cx="2814320" cy="391160"/>
          </a:xfrm>
          <a:prstGeom prst="rect">
            <a:avLst/>
          </a:prstGeom>
          <a:noFill/>
        </p:spPr>
        <p:txBody>
          <a:bodyPr wrap="none" lIns="68580" tIns="34290" rIns="68580" bIns="34290" rtlCol="0">
            <a:spAutoFit/>
          </a:bodyPr>
          <a:lstStyle/>
          <a:p>
            <a:r>
              <a:rPr kumimoji="1" lang="zh-CN" altLang="en-US" sz="2100" b="1" dirty="0" smtClean="0">
                <a:solidFill>
                  <a:srgbClr val="3D1C01"/>
                </a:solidFill>
              </a:rPr>
              <a:t>收費標準</a:t>
            </a:r>
            <a:r>
              <a:rPr kumimoji="1" lang="en-US" altLang="zh-CN" sz="2100" b="1" dirty="0" smtClean="0">
                <a:solidFill>
                  <a:srgbClr val="3D1C01"/>
                </a:solidFill>
              </a:rPr>
              <a:t>——</a:t>
            </a:r>
            <a:r>
              <a:rPr kumimoji="1" lang="zh-CN" altLang="en-US" sz="2100" b="1" dirty="0" smtClean="0">
                <a:solidFill>
                  <a:srgbClr val="3D1C01"/>
                </a:solidFill>
              </a:rPr>
              <a:t>展位收費</a:t>
            </a:r>
            <a:endParaRPr kumimoji="1" lang="zh-CN" altLang="en-US" sz="2100" b="1" dirty="0">
              <a:solidFill>
                <a:srgbClr val="3D1C01"/>
              </a:solidFill>
            </a:endParaRPr>
          </a:p>
        </p:txBody>
      </p:sp>
      <p:pic>
        <p:nvPicPr>
          <p:cNvPr id="1026" name="Picture 2"/>
          <p:cNvPicPr>
            <a:picLocks noChangeAspect="1" noChangeArrowheads="1"/>
          </p:cNvPicPr>
          <p:nvPr/>
        </p:nvPicPr>
        <p:blipFill>
          <a:blip r:embed="rId3"/>
          <a:srcRect/>
          <a:stretch>
            <a:fillRect/>
          </a:stretch>
        </p:blipFill>
        <p:spPr bwMode="auto">
          <a:xfrm>
            <a:off x="815818" y="1809396"/>
            <a:ext cx="7629785" cy="4001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156228" y="1020134"/>
            <a:ext cx="2814320" cy="391160"/>
          </a:xfrm>
          <a:prstGeom prst="rect">
            <a:avLst/>
          </a:prstGeom>
          <a:noFill/>
        </p:spPr>
        <p:txBody>
          <a:bodyPr wrap="none" lIns="68580" tIns="34290" rIns="68580" bIns="34290" rtlCol="0">
            <a:spAutoFit/>
          </a:bodyPr>
          <a:lstStyle/>
          <a:p>
            <a:r>
              <a:rPr kumimoji="1" lang="zh-CN" altLang="en-US" sz="2100" b="1" dirty="0">
                <a:solidFill>
                  <a:srgbClr val="3D1C01"/>
                </a:solidFill>
              </a:rPr>
              <a:t>收费标准</a:t>
            </a:r>
            <a:r>
              <a:rPr kumimoji="1" lang="en-US" altLang="zh-CN" sz="2100" b="1" dirty="0">
                <a:solidFill>
                  <a:srgbClr val="3D1C01"/>
                </a:solidFill>
              </a:rPr>
              <a:t>——</a:t>
            </a:r>
            <a:r>
              <a:rPr kumimoji="1" lang="zh-CN" altLang="en-US" sz="2100" b="1" dirty="0">
                <a:solidFill>
                  <a:srgbClr val="3D1C01"/>
                </a:solidFill>
              </a:rPr>
              <a:t>广告收费</a:t>
            </a:r>
          </a:p>
        </p:txBody>
      </p:sp>
      <p:pic>
        <p:nvPicPr>
          <p:cNvPr id="2050" name="Picture 2"/>
          <p:cNvPicPr>
            <a:picLocks noChangeAspect="1" noChangeArrowheads="1"/>
          </p:cNvPicPr>
          <p:nvPr/>
        </p:nvPicPr>
        <p:blipFill>
          <a:blip r:embed="rId2"/>
          <a:srcRect/>
          <a:stretch>
            <a:fillRect/>
          </a:stretch>
        </p:blipFill>
        <p:spPr bwMode="auto">
          <a:xfrm>
            <a:off x="1050005" y="1420454"/>
            <a:ext cx="7289235" cy="4921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457200" y="-300038"/>
            <a:ext cx="8229600" cy="1143001"/>
          </a:xfrm>
        </p:spPr>
        <p:txBody>
          <a:bodyPr/>
          <a:lstStyle/>
          <a:p>
            <a:r>
              <a:rPr lang="zh-CN" altLang="en-US" sz="2800" smtClean="0">
                <a:latin typeface="微软雅黑" panose="020B0503020204020204" charset="-122"/>
                <a:ea typeface="微软雅黑" panose="020B0503020204020204" charset="-122"/>
                <a:cs typeface="微软雅黑" panose="020B0503020204020204" charset="-122"/>
              </a:rPr>
              <a:t>权利及义务</a:t>
            </a:r>
            <a:endParaRPr lang="zh-TW" altLang="en-US" sz="2800" smtClean="0">
              <a:latin typeface="微软雅黑" panose="020B0503020204020204" charset="-122"/>
              <a:ea typeface="微软雅黑" panose="020B0503020204020204" charset="-122"/>
              <a:cs typeface="微软雅黑" panose="020B0503020204020204" charset="-122"/>
            </a:endParaRPr>
          </a:p>
        </p:txBody>
      </p:sp>
      <p:sp>
        <p:nvSpPr>
          <p:cNvPr id="32770" name="文本框 2"/>
          <p:cNvSpPr txBox="1">
            <a:spLocks noChangeArrowheads="1"/>
          </p:cNvSpPr>
          <p:nvPr/>
        </p:nvSpPr>
        <p:spPr bwMode="auto">
          <a:xfrm>
            <a:off x="47625" y="519113"/>
            <a:ext cx="8886825" cy="5815012"/>
          </a:xfrm>
          <a:prstGeom prst="rect">
            <a:avLst/>
          </a:prstGeom>
          <a:noFill/>
          <a:ln w="9525">
            <a:noFill/>
            <a:miter lim="800000"/>
          </a:ln>
        </p:spPr>
        <p:txBody>
          <a:bodyPr>
            <a:spAutoFit/>
          </a:bodyPr>
          <a:lstStyle/>
          <a:p>
            <a:r>
              <a:rPr kumimoji="0" lang="zh-CN" altLang="en-US" sz="1200">
                <a:latin typeface="微软雅黑" panose="020B0503020204020204" charset="-122"/>
                <a:ea typeface="微软雅黑" panose="020B0503020204020204" charset="-122"/>
                <a:cs typeface="微软雅黑" panose="020B0503020204020204" charset="-122"/>
                <a:sym typeface="+mn-ea"/>
              </a:rPr>
              <a:t>1</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《参展细则》和《参展单位手册》共同构成参展合同。</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2</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参展单位须提供企业的营业执照以及所展示产品的合法生产/经营许可，境外参展单位须出示产品原产地等证明文件。主办方可核查参展单位提交上述资料的原件。</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3</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在展会举办期间，参展单位应按展会规定的展品范围选择产品参展，不得在展会上展示和销售展会展品范围以外的产品、假冒伪劣产品或侵权产品（包括但不限于被司法/行政机关认定侵权的或被展会方认定涉嫌侵权的产品）。否则，展会方有权要求参展单位撤展。参展单位拒绝配合展会方工作的，展会方可视为参展单位放弃所有现场展品并授权展会方自行处置，并有权取消参展单位的参展资格，参展单位已付费用概不退还。除相关处置费用将由参展单位承担外，展会方还有权依法和依约追究参展单位的违约责任及要求参展单位赔偿损失。</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4</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未经展会方事先书面同意，参展单位不得将本合同所约定的权利义务（包括但不限于展位）全部/部分向第三方转让；否则，展会方有权单方取消该参展单位及相关第三方参展单位的参展资格并要求参展单位或该相关第三方撤展。参展单位或该相关第三方拒绝配合的，可视为其放弃展位上所有参展展品的所有权并授权展会方自行处置。除相关处置费用将由参展单位承担外，展会方还有权依法和依约追究参展单位、的违约责任及要求参展单位赔偿损失。</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5</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应按《参展单位手册》的规定进行布/撤展、消防、用水、用电等工作，并提供相关责任保证书，不得提前撤展。若参展单位超时布/撤展或违反其他相关规定，由此产生的加班费及一切责任由参展单位自行承担。</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6</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应或应要求其所委托的施工单位根据《参展单位手册》中的相关规定交纳施工保证金。在参展单位安全筹/撤展且办理好相关手续后，可要求返还施工保证金；若因参展单位或其所委托的施工单位的过错造成展会方或第三方人身或财产损失，展会方可没收全额或部分施工保证金作为损害赔偿款。</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7</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参展单位应按展会方要求向展会方或展会指定服务商提交以下资料：特装展位施工图纸等，经审核批准后方可进行搭建。</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zh-CN" altLang="en-US" sz="1200">
                <a:latin typeface="微软雅黑" panose="020B0503020204020204" charset="-122"/>
                <a:ea typeface="微软雅黑" panose="020B0503020204020204" charset="-122"/>
                <a:cs typeface="微软雅黑" panose="020B0503020204020204" charset="-122"/>
                <a:sym typeface="+mn-ea"/>
              </a:rPr>
              <a:t>8</a:t>
            </a:r>
            <a:r>
              <a:rPr kumimoji="0" lang="en-US" altLang="zh-CN" sz="1200">
                <a:latin typeface="微软雅黑" panose="020B0503020204020204" charset="-122"/>
                <a:ea typeface="微软雅黑" panose="020B0503020204020204" charset="-122"/>
                <a:cs typeface="微软雅黑" panose="020B0503020204020204" charset="-122"/>
                <a:sym typeface="+mn-ea"/>
              </a:rPr>
              <a:t>.</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参展单位应负责自有财产及其工作人员的安全，为其配备必要的安全措施或购买保险。因非可归咎于展会方的原因而发生人身伤亡或财产损失事件的，展会方不承担任何责任。</a:t>
            </a:r>
            <a:endParaRPr kumimoji="0" lang="zh-CN" altLang="en-US" sz="1200">
              <a:latin typeface="微软雅黑" panose="020B0503020204020204" charset="-122"/>
              <a:ea typeface="微软雅黑" panose="020B0503020204020204" charset="-122"/>
              <a:cs typeface="微软雅黑" panose="020B0503020204020204" charset="-122"/>
            </a:endParaRPr>
          </a:p>
          <a:p>
            <a:endParaRPr kumimoji="0" lang="zh-CN" altLang="en-US" sz="1200">
              <a:latin typeface="微软雅黑" panose="020B0503020204020204" charset="-122"/>
              <a:ea typeface="微软雅黑" panose="020B0503020204020204" charset="-122"/>
              <a:cs typeface="微软雅黑" panose="020B0503020204020204" charset="-122"/>
            </a:endParaRPr>
          </a:p>
          <a:p>
            <a:r>
              <a:rPr kumimoji="0" lang="en-US" altLang="zh-CN" sz="1200">
                <a:latin typeface="微软雅黑" panose="020B0503020204020204" charset="-122"/>
                <a:ea typeface="微软雅黑" panose="020B0503020204020204" charset="-122"/>
                <a:cs typeface="微软雅黑" panose="020B0503020204020204" charset="-122"/>
                <a:sym typeface="+mn-ea"/>
              </a:rPr>
              <a:t>9.</a:t>
            </a:r>
            <a:r>
              <a:rPr kumimoji="0" lang="zh-CN" altLang="en-US" sz="1200">
                <a:latin typeface="微软雅黑" panose="020B0503020204020204" charset="-122"/>
                <a:ea typeface="微软雅黑" panose="020B0503020204020204" charset="-122"/>
                <a:cs typeface="微软雅黑" panose="020B0503020204020204" charset="-122"/>
                <a:sym typeface="+mn-ea"/>
              </a:rPr>
              <a:t>参展单位应遵守展会所在地的法律法规及展会/展馆的规章制度，禁止在展会上派发与企业自身宣传无关的资料、布/撤展时不得乱扔废物或展品、不得损坏展会设施或影响他人参展、不得将与第三方的纠纷归责于展会方等；否则，展会方可取消参展单位参展资格，由其承担由此产生的一切责任，且无需向参展单位退还其已支付的所有费用。</a:t>
            </a:r>
            <a:endParaRPr kumimoji="0" lang="zh-CN" altLang="en-US" sz="1200">
              <a:latin typeface="Calibri" panose="020F050202020403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6395" y="1904365"/>
            <a:ext cx="4004945" cy="1322070"/>
          </a:xfrm>
          <a:prstGeom prst="rect">
            <a:avLst/>
          </a:prstGeom>
          <a:noFill/>
        </p:spPr>
        <p:txBody>
          <a:bodyPr wrap="square">
            <a:spAutoFit/>
          </a:bodyPr>
          <a:lstStyle/>
          <a:p>
            <a:pPr algn="ctr" fontAlgn="auto">
              <a:spcBef>
                <a:spcPts val="0"/>
              </a:spcBef>
              <a:spcAft>
                <a:spcPts val="0"/>
              </a:spcAft>
              <a:defRPr/>
            </a:pPr>
            <a:r>
              <a:rPr kumimoji="0" lang="zh-CN" altLang="en-US" sz="4000" b="1" dirty="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谢谢观看</a:t>
            </a:r>
            <a:endParaRPr kumimoji="0" lang="en-US" altLang="zh-CN" sz="4000" b="1" dirty="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gn="ctr" fontAlgn="auto">
              <a:spcBef>
                <a:spcPts val="0"/>
              </a:spcBef>
              <a:spcAft>
                <a:spcPts val="0"/>
              </a:spcAft>
              <a:defRPr/>
            </a:pPr>
            <a:r>
              <a:rPr kumimoji="0" lang="en-US" altLang="zh-CN" sz="4000" b="1" dirty="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2018</a:t>
            </a:r>
          </a:p>
        </p:txBody>
      </p:sp>
      <p:pic>
        <p:nvPicPr>
          <p:cNvPr id="35843" name="圖片 4" descr="高宇.jpg"/>
          <p:cNvPicPr>
            <a:picLocks noChangeAspect="1"/>
          </p:cNvPicPr>
          <p:nvPr/>
        </p:nvPicPr>
        <p:blipFill>
          <a:blip r:embed="rId2" cstate="print"/>
          <a:srcRect/>
          <a:stretch>
            <a:fillRect/>
          </a:stretch>
        </p:blipFill>
        <p:spPr bwMode="auto">
          <a:xfrm>
            <a:off x="1150303" y="3671570"/>
            <a:ext cx="6556375" cy="806450"/>
          </a:xfrm>
          <a:prstGeom prst="rect">
            <a:avLst/>
          </a:prstGeom>
          <a:noFill/>
          <a:ln w="9525">
            <a:noFill/>
            <a:miter lim="800000"/>
            <a:headEnd/>
            <a:tailEnd/>
          </a:ln>
        </p:spPr>
      </p:pic>
      <p:pic>
        <p:nvPicPr>
          <p:cNvPr id="2" name="图片 1"/>
          <p:cNvPicPr>
            <a:picLocks noChangeAspect="1"/>
          </p:cNvPicPr>
          <p:nvPr/>
        </p:nvPicPr>
        <p:blipFill>
          <a:blip r:embed="rId3"/>
          <a:stretch>
            <a:fillRect/>
          </a:stretch>
        </p:blipFill>
        <p:spPr>
          <a:xfrm>
            <a:off x="997585" y="4626610"/>
            <a:ext cx="5415280" cy="13696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內容版面配置區 3" descr="201311250956127495101.jpg"/>
          <p:cNvPicPr>
            <a:picLocks noGrp="1" noChangeAspect="1"/>
          </p:cNvPicPr>
          <p:nvPr>
            <p:ph idx="1"/>
          </p:nvPr>
        </p:nvPicPr>
        <p:blipFill>
          <a:blip r:embed="rId2" cstate="print"/>
          <a:srcRect/>
          <a:stretch>
            <a:fillRect/>
          </a:stretch>
        </p:blipFill>
        <p:spPr>
          <a:xfrm>
            <a:off x="-34290" y="-6350"/>
            <a:ext cx="9188450" cy="6886575"/>
          </a:xfrm>
        </p:spPr>
      </p:pic>
      <p:sp>
        <p:nvSpPr>
          <p:cNvPr id="15361" name="標題 1"/>
          <p:cNvSpPr>
            <a:spLocks noGrp="1"/>
          </p:cNvSpPr>
          <p:nvPr>
            <p:ph type="title"/>
          </p:nvPr>
        </p:nvSpPr>
        <p:spPr>
          <a:xfrm>
            <a:off x="-407670" y="464185"/>
            <a:ext cx="7216775" cy="1313815"/>
          </a:xfrm>
        </p:spPr>
        <p:txBody>
          <a:bodyPr/>
          <a:lstStyle/>
          <a:p>
            <a:r>
              <a:rPr lang="en-US" altLang="zh-CN" b="1" smtClean="0"/>
              <a:t>TWFB--</a:t>
            </a:r>
            <a:r>
              <a:rPr lang="zh-CN" altLang="en-US" b="1" smtClean="0"/>
              <a:t> 智能科技领航</a:t>
            </a:r>
            <a:r>
              <a:rPr lang="en-US" altLang="zh-CN" smtClean="0"/>
              <a:t>NO1</a:t>
            </a:r>
            <a:endParaRPr lang="zh-TW"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內容版面配置區 5" descr="广州.jpg"/>
          <p:cNvPicPr>
            <a:picLocks noGrp="1" noChangeAspect="1"/>
          </p:cNvPicPr>
          <p:nvPr>
            <p:ph idx="1"/>
          </p:nvPr>
        </p:nvPicPr>
        <p:blipFill>
          <a:blip r:embed="rId2" cstate="print"/>
          <a:srcRect/>
          <a:stretch>
            <a:fillRect/>
          </a:stretch>
        </p:blipFill>
        <p:spPr>
          <a:xfrm>
            <a:off x="-23495" y="3175"/>
            <a:ext cx="9190990" cy="6851015"/>
          </a:xfrm>
        </p:spPr>
      </p:pic>
      <p:sp>
        <p:nvSpPr>
          <p:cNvPr id="2" name="標題 1"/>
          <p:cNvSpPr>
            <a:spLocks noGrp="1"/>
          </p:cNvSpPr>
          <p:nvPr>
            <p:ph type="title"/>
          </p:nvPr>
        </p:nvSpPr>
        <p:spPr>
          <a:xfrm>
            <a:off x="457200" y="1063943"/>
            <a:ext cx="8229600" cy="1425575"/>
          </a:xfrm>
        </p:spPr>
        <p:txBody>
          <a:bodyPr rtlCol="0">
            <a:normAutofit fontScale="90000"/>
          </a:bodyPr>
          <a:lstStyle/>
          <a:p>
            <a:pPr fontAlgn="auto">
              <a:spcAft>
                <a:spcPts val="0"/>
              </a:spcAft>
              <a:defRPr/>
            </a:pPr>
            <a:r>
              <a:rPr lang="en-US" altLang="zh-CN" b="1" dirty="0" smtClean="0">
                <a:latin typeface="微软雅黑" panose="020B0503020204020204" charset="-122"/>
                <a:ea typeface="微软雅黑" panose="020B0503020204020204" charset="-122"/>
                <a:cs typeface="微软雅黑" panose="020B0503020204020204" charset="-122"/>
              </a:rPr>
              <a:t>CHINA GD—</a:t>
            </a:r>
            <a:r>
              <a:rPr lang="zh-CN" altLang="en-US" b="1" dirty="0" smtClean="0">
                <a:latin typeface="微软雅黑" panose="020B0503020204020204" charset="-122"/>
                <a:ea typeface="微软雅黑" panose="020B0503020204020204" charset="-122"/>
                <a:cs typeface="微软雅黑" panose="020B0503020204020204" charset="-122"/>
              </a:rPr>
              <a:t>热情的五羊城</a:t>
            </a:r>
            <a:r>
              <a:rPr lang="zh-CN" altLang="en-US" b="1" dirty="0" smtClean="0"/>
              <a:t> </a:t>
            </a:r>
            <a:r>
              <a:rPr lang="en-US" altLang="zh-CN" dirty="0" smtClean="0"/>
              <a:t/>
            </a:r>
            <a:br>
              <a:rPr lang="en-US" altLang="zh-CN" dirty="0" smtClean="0"/>
            </a:b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历届图片17.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01824" y="1639012"/>
            <a:ext cx="2432304" cy="1621536"/>
          </a:xfrm>
          <a:prstGeom prst="rect">
            <a:avLst/>
          </a:prstGeom>
        </p:spPr>
      </p:pic>
      <p:sp>
        <p:nvSpPr>
          <p:cNvPr id="4" name="文本框 3"/>
          <p:cNvSpPr txBox="1"/>
          <p:nvPr/>
        </p:nvSpPr>
        <p:spPr>
          <a:xfrm>
            <a:off x="1701800" y="3516630"/>
            <a:ext cx="2540000" cy="1087755"/>
          </a:xfrm>
          <a:prstGeom prst="rect">
            <a:avLst/>
          </a:prstGeom>
          <a:noFill/>
        </p:spPr>
        <p:txBody>
          <a:bodyPr wrap="square" rtlCol="0" anchor="t">
            <a:spAutoFit/>
          </a:bodyPr>
          <a:lstStyle/>
          <a:p>
            <a:pPr>
              <a:lnSpc>
                <a:spcPct val="120000"/>
              </a:lnSpc>
            </a:pPr>
            <a:r>
              <a:rPr lang="zh-TW" altLang="en-US" b="1" smtClean="0">
                <a:solidFill>
                  <a:srgbClr val="008000"/>
                </a:solidFill>
                <a:latin typeface="微软雅黑" panose="020B0503020204020204" charset="-122"/>
                <a:ea typeface="微软雅黑" panose="020B0503020204020204" charset="-122"/>
                <a:sym typeface="微软雅黑" panose="020B0503020204020204" charset="-122"/>
              </a:rPr>
              <a:t>人員涵蓋：全球</a:t>
            </a:r>
            <a:r>
              <a:rPr lang="en-US" altLang="zh-CN" b="1" smtClean="0">
                <a:solidFill>
                  <a:srgbClr val="008000"/>
                </a:solidFill>
                <a:latin typeface="微软雅黑" panose="020B0503020204020204" charset="-122"/>
                <a:ea typeface="微软雅黑" panose="020B0503020204020204" charset="-122"/>
                <a:sym typeface="微软雅黑" panose="020B0503020204020204" charset="-122"/>
              </a:rPr>
              <a:t>50</a:t>
            </a:r>
            <a:r>
              <a:rPr lang="zh-CN" altLang="en-US" b="1" smtClean="0">
                <a:solidFill>
                  <a:srgbClr val="008000"/>
                </a:solidFill>
                <a:latin typeface="微软雅黑" panose="020B0503020204020204" charset="-122"/>
                <a:ea typeface="微软雅黑" panose="020B0503020204020204" charset="-122"/>
                <a:sym typeface="微软雅黑" panose="020B0503020204020204" charset="-122"/>
              </a:rPr>
              <a:t>多個國家</a:t>
            </a:r>
            <a:endParaRPr lang="en-US" altLang="zh-CN" b="1" dirty="0">
              <a:solidFill>
                <a:srgbClr val="008000"/>
              </a:solidFill>
              <a:latin typeface="微软雅黑" panose="020B0503020204020204" charset="-122"/>
              <a:ea typeface="微软雅黑" panose="020B0503020204020204" charset="-122"/>
              <a:sym typeface="微软雅黑" panose="020B0503020204020204" charset="-122"/>
            </a:endParaRPr>
          </a:p>
          <a:p>
            <a:pPr>
              <a:lnSpc>
                <a:spcPct val="120000"/>
              </a:lnSpc>
            </a:pPr>
            <a:r>
              <a:rPr lang="zh-TW" altLang="en-US" b="1" smtClean="0">
                <a:solidFill>
                  <a:srgbClr val="008000"/>
                </a:solidFill>
                <a:latin typeface="微软雅黑" panose="020B0503020204020204" charset="-122"/>
                <a:ea typeface="微软雅黑" panose="020B0503020204020204" charset="-122"/>
                <a:sym typeface="微软雅黑" panose="020B0503020204020204" charset="-122"/>
              </a:rPr>
              <a:t>合同金額：約</a:t>
            </a:r>
            <a:r>
              <a:rPr lang="en-US" altLang="zh-CN" b="1" smtClean="0">
                <a:solidFill>
                  <a:srgbClr val="008000"/>
                </a:solidFill>
                <a:latin typeface="微软雅黑" panose="020B0503020204020204" charset="-122"/>
                <a:ea typeface="微软雅黑" panose="020B0503020204020204" charset="-122"/>
                <a:sym typeface="微软雅黑" panose="020B0503020204020204" charset="-122"/>
              </a:rPr>
              <a:t>25</a:t>
            </a:r>
            <a:r>
              <a:rPr lang="zh-CN" altLang="en-US" b="1" smtClean="0">
                <a:solidFill>
                  <a:srgbClr val="008000"/>
                </a:solidFill>
                <a:latin typeface="微软雅黑" panose="020B0503020204020204" charset="-122"/>
                <a:ea typeface="微软雅黑" panose="020B0503020204020204" charset="-122"/>
                <a:sym typeface="微软雅黑" panose="020B0503020204020204" charset="-122"/>
              </a:rPr>
              <a:t>億元</a:t>
            </a:r>
            <a:endParaRPr lang="zh-CN" altLang="en-US"/>
          </a:p>
        </p:txBody>
      </p:sp>
      <p:sp>
        <p:nvSpPr>
          <p:cNvPr id="5" name="文本框 4"/>
          <p:cNvSpPr txBox="1"/>
          <p:nvPr/>
        </p:nvSpPr>
        <p:spPr>
          <a:xfrm>
            <a:off x="1630045" y="4604385"/>
            <a:ext cx="2723515" cy="1168400"/>
          </a:xfrm>
          <a:prstGeom prst="rect">
            <a:avLst/>
          </a:prstGeom>
          <a:noFill/>
        </p:spPr>
        <p:txBody>
          <a:bodyPr wrap="square" rtlCol="0" anchor="t">
            <a:spAutoFit/>
          </a:bodyPr>
          <a:lstStyle/>
          <a:p>
            <a:r>
              <a:rPr lang="zh-TW" altLang="en-US" sz="1400" smtClean="0">
                <a:latin typeface="微软雅黑" panose="020B0503020204020204" charset="-122"/>
                <a:ea typeface="微软雅黑" panose="020B0503020204020204" charset="-122"/>
                <a:cs typeface="微软雅黑" panose="020B0503020204020204" charset="-122"/>
                <a:sym typeface="+mn-ea"/>
              </a:rPr>
              <a:t>面積：</a:t>
            </a:r>
            <a:r>
              <a:rPr lang="en-US" altLang="zh-TW" sz="1400" smtClean="0">
                <a:latin typeface="微软雅黑" panose="020B0503020204020204" charset="-122"/>
                <a:ea typeface="微软雅黑" panose="020B0503020204020204" charset="-122"/>
                <a:cs typeface="微软雅黑" panose="020B0503020204020204" charset="-122"/>
                <a:sym typeface="+mn-ea"/>
              </a:rPr>
              <a:t>20000㎡</a:t>
            </a:r>
            <a:endParaRPr lang="en-US" altLang="zh-TW" sz="1400" dirty="0">
              <a:latin typeface="微软雅黑" panose="020B0503020204020204" charset="-122"/>
              <a:ea typeface="微软雅黑" panose="020B0503020204020204" charset="-122"/>
              <a:cs typeface="微软雅黑" panose="020B0503020204020204" charset="-122"/>
            </a:endParaRPr>
          </a:p>
          <a:p>
            <a:r>
              <a:rPr lang="zh-CN" altLang="en-US" sz="1400" smtClean="0">
                <a:latin typeface="微软雅黑" panose="020B0503020204020204" charset="-122"/>
                <a:ea typeface="微软雅黑" panose="020B0503020204020204" charset="-122"/>
                <a:cs typeface="微软雅黑" panose="020B0503020204020204" charset="-122"/>
                <a:sym typeface="+mn-ea"/>
              </a:rPr>
              <a:t>展區：</a:t>
            </a:r>
            <a:r>
              <a:rPr lang="en-US" altLang="zh-CN" sz="1400" smtClean="0">
                <a:latin typeface="微软雅黑" panose="020B0503020204020204" charset="-122"/>
                <a:ea typeface="微软雅黑" panose="020B0503020204020204" charset="-122"/>
                <a:cs typeface="微软雅黑" panose="020B0503020204020204" charset="-122"/>
                <a:sym typeface="+mn-ea"/>
              </a:rPr>
              <a:t>4</a:t>
            </a:r>
            <a:r>
              <a:rPr lang="zh-CN" altLang="en-US" sz="1400" smtClean="0">
                <a:latin typeface="微软雅黑" panose="020B0503020204020204" charset="-122"/>
                <a:ea typeface="微软雅黑" panose="020B0503020204020204" charset="-122"/>
                <a:cs typeface="微软雅黑" panose="020B0503020204020204" charset="-122"/>
                <a:sym typeface="+mn-ea"/>
              </a:rPr>
              <a:t>大展區，</a:t>
            </a:r>
            <a:r>
              <a:rPr lang="en-US" altLang="zh-CN" sz="1400" smtClean="0">
                <a:latin typeface="微软雅黑" panose="020B0503020204020204" charset="-122"/>
                <a:ea typeface="微软雅黑" panose="020B0503020204020204" charset="-122"/>
                <a:cs typeface="微软雅黑" panose="020B0503020204020204" charset="-122"/>
                <a:sym typeface="+mn-ea"/>
              </a:rPr>
              <a:t>18</a:t>
            </a:r>
            <a:r>
              <a:rPr lang="zh-CN" altLang="en-US" sz="1400" smtClean="0">
                <a:latin typeface="微软雅黑" panose="020B0503020204020204" charset="-122"/>
                <a:ea typeface="微软雅黑" panose="020B0503020204020204" charset="-122"/>
                <a:cs typeface="微软雅黑" panose="020B0503020204020204" charset="-122"/>
                <a:sym typeface="+mn-ea"/>
              </a:rPr>
              <a:t>大主題</a:t>
            </a:r>
            <a:endParaRPr lang="zh-CN" altLang="en-US" sz="1400" dirty="0">
              <a:latin typeface="微软雅黑" panose="020B0503020204020204" charset="-122"/>
              <a:ea typeface="微软雅黑" panose="020B0503020204020204" charset="-122"/>
              <a:cs typeface="微软雅黑" panose="020B0503020204020204" charset="-122"/>
            </a:endParaRPr>
          </a:p>
          <a:p>
            <a:r>
              <a:rPr lang="zh-CN" altLang="en-US" sz="1400" smtClean="0">
                <a:latin typeface="微软雅黑" panose="020B0503020204020204" charset="-122"/>
                <a:ea typeface="微软雅黑" panose="020B0503020204020204" charset="-122"/>
                <a:cs typeface="微软雅黑" panose="020B0503020204020204" charset="-122"/>
                <a:sym typeface="+mn-ea"/>
              </a:rPr>
              <a:t>展商：超過</a:t>
            </a:r>
            <a:r>
              <a:rPr lang="en-US" altLang="zh-CN" sz="1400" smtClean="0">
                <a:latin typeface="微软雅黑" panose="020B0503020204020204" charset="-122"/>
                <a:ea typeface="微软雅黑" panose="020B0503020204020204" charset="-122"/>
                <a:cs typeface="微软雅黑" panose="020B0503020204020204" charset="-122"/>
                <a:sym typeface="+mn-ea"/>
              </a:rPr>
              <a:t>400</a:t>
            </a:r>
            <a:r>
              <a:rPr lang="zh-CN" altLang="en-US" sz="1400" smtClean="0">
                <a:latin typeface="微软雅黑" panose="020B0503020204020204" charset="-122"/>
                <a:ea typeface="微软雅黑" panose="020B0503020204020204" charset="-122"/>
                <a:cs typeface="微软雅黑" panose="020B0503020204020204" charset="-122"/>
                <a:sym typeface="+mn-ea"/>
              </a:rPr>
              <a:t>家</a:t>
            </a:r>
            <a:endParaRPr lang="zh-CN" altLang="en-US" sz="1400" dirty="0">
              <a:latin typeface="微软雅黑" panose="020B0503020204020204" charset="-122"/>
              <a:ea typeface="微软雅黑" panose="020B0503020204020204" charset="-122"/>
              <a:cs typeface="微软雅黑" panose="020B0503020204020204" charset="-122"/>
            </a:endParaRPr>
          </a:p>
          <a:p>
            <a:r>
              <a:rPr lang="zh-CN" altLang="en-US" sz="1400" smtClean="0">
                <a:latin typeface="微软雅黑" panose="020B0503020204020204" charset="-122"/>
                <a:ea typeface="微软雅黑" panose="020B0503020204020204" charset="-122"/>
                <a:cs typeface="微软雅黑" panose="020B0503020204020204" charset="-122"/>
                <a:sym typeface="+mn-ea"/>
              </a:rPr>
              <a:t>賣家：</a:t>
            </a:r>
            <a:r>
              <a:rPr lang="en-US" altLang="zh-CN" sz="1400" smtClean="0">
                <a:latin typeface="微软雅黑" panose="020B0503020204020204" charset="-122"/>
                <a:ea typeface="微软雅黑" panose="020B0503020204020204" charset="-122"/>
                <a:cs typeface="微软雅黑" panose="020B0503020204020204" charset="-122"/>
                <a:sym typeface="+mn-ea"/>
              </a:rPr>
              <a:t>6000</a:t>
            </a:r>
            <a:r>
              <a:rPr lang="zh-TW" altLang="en-US" sz="1400" smtClean="0">
                <a:latin typeface="微软雅黑" panose="020B0503020204020204" charset="-122"/>
                <a:ea typeface="微软雅黑" panose="020B0503020204020204" charset="-122"/>
                <a:cs typeface="微软雅黑" panose="020B0503020204020204" charset="-122"/>
                <a:sym typeface="+mn-ea"/>
              </a:rPr>
              <a:t>名海內外專業買家</a:t>
            </a:r>
            <a:endParaRPr lang="zh-CN" altLang="en-US" sz="1400" dirty="0">
              <a:latin typeface="微软雅黑" panose="020B0503020204020204" charset="-122"/>
              <a:ea typeface="微软雅黑" panose="020B0503020204020204" charset="-122"/>
              <a:cs typeface="微软雅黑" panose="020B0503020204020204" charset="-122"/>
            </a:endParaRPr>
          </a:p>
          <a:p>
            <a:r>
              <a:rPr lang="zh-CN" altLang="en-US" sz="1400" smtClean="0">
                <a:latin typeface="微软雅黑" panose="020B0503020204020204" charset="-122"/>
                <a:ea typeface="微软雅黑" panose="020B0503020204020204" charset="-122"/>
                <a:cs typeface="微软雅黑" panose="020B0503020204020204" charset="-122"/>
                <a:sym typeface="+mn-ea"/>
              </a:rPr>
              <a:t>觀眾：</a:t>
            </a:r>
            <a:r>
              <a:rPr lang="en-US" altLang="zh-CN" sz="1400" smtClean="0">
                <a:latin typeface="微软雅黑" panose="020B0503020204020204" charset="-122"/>
                <a:ea typeface="微软雅黑" panose="020B0503020204020204" charset="-122"/>
                <a:cs typeface="微软雅黑" panose="020B0503020204020204" charset="-122"/>
                <a:sym typeface="+mn-ea"/>
              </a:rPr>
              <a:t>5</a:t>
            </a:r>
            <a:r>
              <a:rPr lang="zh-TW" altLang="en-US" sz="1400" smtClean="0">
                <a:latin typeface="微软雅黑" panose="020B0503020204020204" charset="-122"/>
                <a:ea typeface="微软雅黑" panose="020B0503020204020204" charset="-122"/>
                <a:cs typeface="微软雅黑" panose="020B0503020204020204" charset="-122"/>
                <a:sym typeface="+mn-ea"/>
              </a:rPr>
              <a:t>萬名傳統醫學愛好者</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28490" y="1638935"/>
            <a:ext cx="2692400" cy="3988435"/>
          </a:xfrm>
          <a:prstGeom prst="rect">
            <a:avLst/>
          </a:prstGeom>
        </p:spPr>
      </p:pic>
      <p:sp>
        <p:nvSpPr>
          <p:cNvPr id="6" name="标题 5"/>
          <p:cNvSpPr>
            <a:spLocks noGrp="1"/>
          </p:cNvSpPr>
          <p:nvPr>
            <p:ph type="title"/>
          </p:nvPr>
        </p:nvSpPr>
        <p:spPr/>
        <p:txBody>
          <a:bodyPr/>
          <a:lstStyle/>
          <a:p>
            <a:r>
              <a:rPr lang="zh-CN" altLang="en-US" b="1" smtClean="0">
                <a:solidFill>
                  <a:srgbClr val="4F2600"/>
                </a:solidFill>
                <a:latin typeface="微软雅黑" panose="020B0503020204020204" charset="-122"/>
                <a:ea typeface="微软雅黑" panose="020B0503020204020204" charset="-122"/>
                <a:sym typeface="微软雅黑" panose="020B0503020204020204" charset="-122"/>
              </a:rPr>
              <a:t>往屆精彩</a:t>
            </a:r>
            <a:r>
              <a:rPr lang="zh-CN" altLang="zh-CN" b="1" smtClean="0">
                <a:solidFill>
                  <a:srgbClr val="4F2600"/>
                </a:solidFill>
                <a:latin typeface="微软雅黑" panose="020B0503020204020204" charset="-122"/>
                <a:ea typeface="微软雅黑" panose="020B0503020204020204" charset="-122"/>
                <a:sym typeface="微软雅黑" panose="020B0503020204020204" charset="-122"/>
              </a:rPr>
              <a:t>—</a:t>
            </a:r>
            <a:r>
              <a:rPr lang="zh-CN" altLang="zh-CN" b="1" dirty="0">
                <a:solidFill>
                  <a:srgbClr val="4F2600"/>
                </a:solidFill>
                <a:latin typeface="微软雅黑" panose="020B0503020204020204" charset="-122"/>
                <a:ea typeface="微软雅黑" panose="020B0503020204020204" charset="-122"/>
                <a:sym typeface="微软雅黑" panose="020B0503020204020204" charset="-122"/>
              </a:rPr>
              <a:t>—</a:t>
            </a:r>
            <a:r>
              <a:rPr lang="en-US" altLang="zh-CN" b="1" dirty="0" smtClean="0">
                <a:solidFill>
                  <a:srgbClr val="4F2600"/>
                </a:solidFill>
                <a:latin typeface="微软雅黑" panose="020B0503020204020204" charset="-122"/>
                <a:ea typeface="微软雅黑" panose="020B0503020204020204" charset="-122"/>
                <a:sym typeface="微软雅黑" panose="020B0503020204020204" charset="-122"/>
              </a:rPr>
              <a:t>2017</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往屆精彩</a:t>
            </a:r>
            <a:br>
              <a:rPr lang="zh-TW" altLang="en-US" dirty="0" smtClean="0"/>
            </a:br>
            <a:r>
              <a:rPr lang="en-US" altLang="zh-TW" b="1" dirty="0" smtClean="0"/>
              <a:t>Previous Highlights</a:t>
            </a:r>
            <a:endParaRPr lang="zh-TW"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788024" y="4653136"/>
            <a:ext cx="3048000" cy="17430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5576" y="4725144"/>
            <a:ext cx="2924175" cy="19526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572000" y="1772816"/>
            <a:ext cx="3384376" cy="21431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83568" y="1772816"/>
            <a:ext cx="3528392" cy="21602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1250" y="658813"/>
            <a:ext cx="6280150" cy="1143000"/>
          </a:xfrm>
        </p:spPr>
        <p:txBody>
          <a:bodyPr rtlCol="0">
            <a:normAutofit fontScale="90000"/>
          </a:bodyPr>
          <a:lstStyle/>
          <a:p>
            <a:pPr fontAlgn="auto">
              <a:spcAft>
                <a:spcPts val="0"/>
              </a:spcAft>
              <a:defRPr/>
            </a:pPr>
            <a:r>
              <a:rPr lang="en-US" altLang="zh-CN" spc="600" dirty="0" smtClean="0">
                <a:solidFill>
                  <a:srgbClr val="C00000"/>
                </a:solidFill>
                <a:latin typeface="微软雅黑" panose="020B0503020204020204" charset="-122"/>
                <a:ea typeface="微软雅黑" panose="020B0503020204020204" charset="-122"/>
                <a:cs typeface="Arial Unicode MS" charset="0"/>
                <a:sym typeface="+mn-ea"/>
              </a:rPr>
              <a:t>2018年</a:t>
            </a:r>
            <a:r>
              <a:rPr lang="zh-CN" altLang="en-US" spc="600" dirty="0" smtClean="0">
                <a:solidFill>
                  <a:srgbClr val="C00000"/>
                </a:solidFill>
                <a:latin typeface="微软雅黑" panose="020B0503020204020204" charset="-122"/>
                <a:ea typeface="微软雅黑" panose="020B0503020204020204" charset="-122"/>
                <a:cs typeface="Arial Unicode MS" charset="0"/>
                <a:sym typeface="+mn-ea"/>
              </a:rPr>
              <a:t>再起航</a:t>
            </a:r>
            <a:r>
              <a:rPr lang="zh-CN" altLang="en-US" spc="600" dirty="0" smtClean="0">
                <a:solidFill>
                  <a:srgbClr val="C00000"/>
                </a:solidFill>
                <a:latin typeface="方正大黑_GBK" panose="03000509000000000000" pitchFamily="65" charset="-122"/>
                <a:ea typeface="方正大黑_GBK" panose="03000509000000000000" pitchFamily="65" charset="-122"/>
                <a:cs typeface="Arial Unicode MS" charset="0"/>
              </a:rPr>
              <a:t/>
            </a:r>
            <a:br>
              <a:rPr lang="zh-CN" altLang="en-US" spc="600" dirty="0" smtClean="0">
                <a:solidFill>
                  <a:srgbClr val="C00000"/>
                </a:solidFill>
                <a:latin typeface="方正大黑_GBK" panose="03000509000000000000" pitchFamily="65" charset="-122"/>
                <a:ea typeface="方正大黑_GBK" panose="03000509000000000000" pitchFamily="65" charset="-122"/>
                <a:cs typeface="Arial Unicode MS" charset="0"/>
              </a:rPr>
            </a:br>
            <a:endParaRPr lang="zh-CN" altLang="en-US" dirty="0"/>
          </a:p>
        </p:txBody>
      </p:sp>
      <p:sp>
        <p:nvSpPr>
          <p:cNvPr id="4" name="文本框 3"/>
          <p:cNvSpPr txBox="1"/>
          <p:nvPr/>
        </p:nvSpPr>
        <p:spPr>
          <a:xfrm>
            <a:off x="4694238" y="1114425"/>
            <a:ext cx="3609975" cy="368300"/>
          </a:xfrm>
          <a:prstGeom prst="rect">
            <a:avLst/>
          </a:prstGeom>
          <a:noFill/>
        </p:spPr>
        <p:txBody>
          <a:bodyPr>
            <a:spAutoFit/>
          </a:bodyPr>
          <a:lstStyle/>
          <a:p>
            <a:pPr fontAlgn="auto">
              <a:spcBef>
                <a:spcPts val="0"/>
              </a:spcBef>
              <a:spcAft>
                <a:spcPts val="0"/>
              </a:spcAft>
              <a:defRPr/>
            </a:pPr>
            <a:r>
              <a:rPr kumimoji="0" lang="zh-CN" altLang="zh-CN" b="1" spc="600">
                <a:solidFill>
                  <a:srgbClr val="C00000"/>
                </a:solidFill>
                <a:latin typeface="微软雅黑" panose="020B0503020204020204" charset="-122"/>
                <a:ea typeface="微软雅黑" panose="020B0503020204020204" charset="-122"/>
                <a:cs typeface="Arial Unicode MS" charset="0"/>
                <a:sym typeface="+mn-ea"/>
              </a:rPr>
              <a:t>一起</a:t>
            </a:r>
            <a:r>
              <a:rPr kumimoji="0" lang="zh-CN" altLang="en-US" b="1" spc="600">
                <a:solidFill>
                  <a:srgbClr val="C00000"/>
                </a:solidFill>
                <a:latin typeface="微软雅黑" panose="020B0503020204020204" charset="-122"/>
                <a:ea typeface="微软雅黑" panose="020B0503020204020204" charset="-122"/>
                <a:cs typeface="Arial Unicode MS" charset="0"/>
                <a:sym typeface="+mn-ea"/>
              </a:rPr>
              <a:t> </a:t>
            </a:r>
            <a:r>
              <a:rPr kumimoji="0" lang="zh-TW" altLang="en-US" b="1" spc="600" smtClean="0">
                <a:solidFill>
                  <a:srgbClr val="C00000"/>
                </a:solidFill>
                <a:latin typeface="微软雅黑" panose="020B0503020204020204" charset="-122"/>
                <a:ea typeface="微软雅黑" panose="020B0503020204020204" charset="-122"/>
                <a:cs typeface="Arial Unicode MS" charset="0"/>
                <a:sym typeface="+mn-ea"/>
              </a:rPr>
              <a:t>讓中醫連結世界</a:t>
            </a:r>
            <a:endParaRPr kumimoji="0" lang="zh-CN" altLang="en-US">
              <a:latin typeface="+mn-lt"/>
              <a:ea typeface="+mn-ea"/>
            </a:endParaRPr>
          </a:p>
        </p:txBody>
      </p:sp>
      <p:pic>
        <p:nvPicPr>
          <p:cNvPr id="18435" name="图片 7"/>
          <p:cNvPicPr>
            <a:picLocks noChangeAspect="1"/>
          </p:cNvPicPr>
          <p:nvPr/>
        </p:nvPicPr>
        <p:blipFill>
          <a:blip r:embed="rId3" cstate="print"/>
          <a:srcRect/>
          <a:stretch>
            <a:fillRect/>
          </a:stretch>
        </p:blipFill>
        <p:spPr bwMode="auto">
          <a:xfrm rot="665607">
            <a:off x="6446838" y="514350"/>
            <a:ext cx="2551112" cy="374650"/>
          </a:xfrm>
          <a:prstGeom prst="rect">
            <a:avLst/>
          </a:prstGeom>
          <a:noFill/>
          <a:ln w="9525">
            <a:noFill/>
            <a:miter lim="800000"/>
            <a:headEnd/>
            <a:tailEnd/>
          </a:ln>
        </p:spPr>
      </p:pic>
      <p:sp>
        <p:nvSpPr>
          <p:cNvPr id="6" name="文本框 5"/>
          <p:cNvSpPr txBox="1"/>
          <p:nvPr/>
        </p:nvSpPr>
        <p:spPr>
          <a:xfrm>
            <a:off x="706755" y="1484630"/>
            <a:ext cx="4462780" cy="438133"/>
          </a:xfrm>
          <a:prstGeom prst="rect">
            <a:avLst/>
          </a:prstGeom>
          <a:noFill/>
        </p:spPr>
        <p:txBody>
          <a:bodyPr wrap="square">
            <a:spAutoFit/>
          </a:bodyPr>
          <a:lstStyle/>
          <a:p>
            <a:pPr defTabSz="457200" fontAlgn="auto">
              <a:lnSpc>
                <a:spcPct val="140000"/>
              </a:lnSpc>
              <a:spcBef>
                <a:spcPct val="20000"/>
              </a:spcBef>
              <a:spcAft>
                <a:spcPts val="0"/>
              </a:spcAft>
              <a:buFont typeface="Arial" panose="020B0604020202020204" pitchFamily="34" charset="0"/>
              <a:buNone/>
              <a:defRPr/>
            </a:pPr>
            <a:r>
              <a:rPr lang="zh-TW" altLang="en-US" sz="1800" b="1" smtClean="0">
                <a:solidFill>
                  <a:srgbClr val="3D1C01"/>
                </a:solidFill>
                <a:latin typeface="微软雅黑" panose="020B0503020204020204" charset="-122"/>
                <a:ea typeface="微软雅黑" panose="020B0503020204020204" charset="-122"/>
                <a:sym typeface="+mn-ea"/>
              </a:rPr>
              <a:t>大會組織機構</a:t>
            </a:r>
            <a:endParaRPr kumimoji="0" lang="zh-CN" altLang="en-US" sz="1800" dirty="0">
              <a:latin typeface="微软雅黑" panose="020B0503020204020204" charset="-122"/>
              <a:ea typeface="微软雅黑" panose="020B0503020204020204" charset="-122"/>
            </a:endParaRPr>
          </a:p>
        </p:txBody>
      </p:sp>
      <p:sp>
        <p:nvSpPr>
          <p:cNvPr id="3" name="文本框 2"/>
          <p:cNvSpPr txBox="1"/>
          <p:nvPr/>
        </p:nvSpPr>
        <p:spPr>
          <a:xfrm>
            <a:off x="5334635" y="1575412"/>
            <a:ext cx="3675380" cy="3012107"/>
          </a:xfrm>
          <a:prstGeom prst="rect">
            <a:avLst/>
          </a:prstGeom>
          <a:noFill/>
        </p:spPr>
        <p:txBody>
          <a:bodyPr wrap="square" rtlCol="0" anchor="t">
            <a:spAutoFit/>
          </a:bodyPr>
          <a:lstStyle/>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臺灣地區協辦方：</a:t>
            </a:r>
            <a:endParaRPr kumimoji="0" lang="zh-CN" altLang="en-US" sz="1100" dirty="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中華和平發展交流協會</a:t>
            </a:r>
            <a:endParaRPr kumimoji="0" lang="en-US" altLang="zh-CN" sz="1100" dirty="0" smtClean="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華人國際健康照護協會</a:t>
            </a:r>
            <a:endParaRPr kumimoji="0" lang="en-US" altLang="zh-CN" sz="1100" dirty="0" smtClean="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中華安全行動照護協會</a:t>
            </a:r>
            <a:endParaRPr kumimoji="0" lang="zh-CN" altLang="en-US" sz="1100" dirty="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社團法人中華產學發展協會</a:t>
            </a:r>
            <a:r>
              <a:rPr lang="zh-CN" altLang="en-US" sz="1100" smtClean="0">
                <a:latin typeface="微软雅黑" panose="020B0503020204020204" charset="-122"/>
                <a:ea typeface="微软雅黑" panose="020B0503020204020204" charset="-122"/>
                <a:cs typeface="微软雅黑" panose="020B0503020204020204" charset="-122"/>
                <a:sym typeface="+mn-ea"/>
              </a:rPr>
              <a:t>   </a:t>
            </a:r>
            <a:endParaRPr lang="en-US" altLang="zh-CN" sz="1100" dirty="0" smtClean="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lang="zh-TW" altLang="en-US" sz="1100" smtClean="0">
                <a:latin typeface="微软雅黑" panose="020B0503020204020204" charset="-122"/>
                <a:ea typeface="微软雅黑" panose="020B0503020204020204" charset="-122"/>
                <a:cs typeface="微软雅黑" panose="020B0503020204020204" charset="-122"/>
                <a:sym typeface="+mn-ea"/>
              </a:rPr>
              <a:t> 社團法人臺灣健康管理學會</a:t>
            </a:r>
            <a:endParaRPr lang="en-US" altLang="zh-CN" sz="1100" dirty="0" smtClean="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臺灣標竿企業促進會</a:t>
            </a:r>
            <a:endParaRPr kumimoji="0" lang="en-US" altLang="zh-CN" sz="1100" dirty="0" smtClean="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全能養生科技集團</a:t>
            </a:r>
            <a:endParaRPr kumimoji="0" lang="en-US" altLang="zh-CN" sz="1100" dirty="0">
              <a:latin typeface="微软雅黑" panose="020B0503020204020204" charset="-122"/>
              <a:ea typeface="微软雅黑" panose="020B0503020204020204" charset="-122"/>
              <a:cs typeface="微软雅黑" panose="020B0503020204020204" charset="-122"/>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臺灣地區承辦方：</a:t>
            </a:r>
            <a:endParaRPr kumimoji="0" lang="zh-CN" altLang="en-US" sz="1100" dirty="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高宇國際生技股份限公司</a:t>
            </a:r>
            <a:endParaRPr kumimoji="0" lang="zh-CN" altLang="en-US" sz="1100" dirty="0">
              <a:latin typeface="微软雅黑" panose="020B0503020204020204" charset="-122"/>
              <a:ea typeface="微软雅黑" panose="020B0503020204020204" charset="-122"/>
              <a:cs typeface="微软雅黑" panose="020B0503020204020204" charset="-122"/>
              <a:sym typeface="+mn-ea"/>
            </a:endParaRPr>
          </a:p>
          <a:p>
            <a:pPr defTabSz="457200" fontAlgn="auto">
              <a:lnSpc>
                <a:spcPct val="140000"/>
              </a:lnSpc>
              <a:spcBef>
                <a:spcPct val="20000"/>
              </a:spcBef>
              <a:spcAft>
                <a:spcPts val="0"/>
              </a:spcAft>
              <a:buFont typeface="Arial" panose="020B0604020202020204" pitchFamily="34" charset="0"/>
              <a:buNone/>
              <a:defRPr/>
            </a:pPr>
            <a:r>
              <a:rPr kumimoji="0" lang="zh-TW" altLang="en-US" sz="1100" smtClean="0">
                <a:latin typeface="微软雅黑" panose="020B0503020204020204" charset="-122"/>
                <a:ea typeface="微软雅黑" panose="020B0503020204020204" charset="-122"/>
                <a:cs typeface="微软雅黑" panose="020B0503020204020204" charset="-122"/>
                <a:sym typeface="+mn-ea"/>
              </a:rPr>
              <a:t>皇朝商務會展有限公司</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11505" y="1962785"/>
            <a:ext cx="4821555" cy="2722880"/>
          </a:xfrm>
          <a:prstGeom prst="rect">
            <a:avLst/>
          </a:prstGeom>
          <a:noFill/>
        </p:spPr>
        <p:txBody>
          <a:bodyPr wrap="square" rtlCol="0" anchor="t">
            <a:spAutoFit/>
          </a:bodyPr>
          <a:lstStyle/>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批准單位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：中華人民共和國商務部</a:t>
            </a:r>
            <a:r>
              <a:rPr lang="en-US" altLang="zh-CN" sz="1200" smtClean="0">
                <a:latin typeface="微软雅黑" panose="020B0503020204020204" charset="-122"/>
                <a:ea typeface="微软雅黑" panose="020B0503020204020204" charset="-122"/>
                <a:sym typeface="+mn-ea"/>
              </a:rPr>
              <a:t>  </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指導單位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：國家中醫藥管理局</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主辦單位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：世界中醫藥學會聯合會</a:t>
            </a:r>
            <a:r>
              <a:rPr lang="en-US" altLang="zh-CN" sz="1200" smtClean="0">
                <a:latin typeface="微软雅黑" panose="020B0503020204020204" charset="-122"/>
                <a:ea typeface="微软雅黑" panose="020B0503020204020204" charset="-122"/>
                <a:sym typeface="+mn-ea"/>
              </a:rPr>
              <a:t>  </a:t>
            </a:r>
            <a:r>
              <a:rPr lang="zh-TW" altLang="en-US" sz="1200" smtClean="0">
                <a:latin typeface="微软雅黑" panose="020B0503020204020204" charset="-122"/>
                <a:ea typeface="微软雅黑" panose="020B0503020204020204" charset="-122"/>
                <a:sym typeface="+mn-ea"/>
              </a:rPr>
              <a:t>中藥材基地共建共用聯盟</a:t>
            </a:r>
            <a:r>
              <a:rPr lang="en-US" altLang="zh-CN" sz="1200" smtClean="0">
                <a:latin typeface="微软雅黑" panose="020B0503020204020204" charset="-122"/>
                <a:ea typeface="微软雅黑" panose="020B0503020204020204" charset="-122"/>
                <a:sym typeface="+mn-ea"/>
              </a:rPr>
              <a:t>  </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承辦單位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：廣東尊聖中醫藥投資管理有限公司</a:t>
            </a:r>
            <a:r>
              <a:rPr lang="en-US" altLang="zh-CN" sz="1200" smtClean="0">
                <a:latin typeface="微软雅黑" panose="020B0503020204020204" charset="-122"/>
                <a:ea typeface="微软雅黑" panose="020B0503020204020204" charset="-122"/>
                <a:sym typeface="+mn-ea"/>
              </a:rPr>
              <a:t>  </a:t>
            </a:r>
            <a:endParaRPr lang="en-US" altLang="zh-CN" sz="1200" dirty="0">
              <a:latin typeface="微软雅黑" panose="020B0503020204020204" charset="-122"/>
              <a:ea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sym typeface="+mn-ea"/>
              </a:rPr>
              <a:t>                       </a:t>
            </a:r>
            <a:r>
              <a:rPr lang="zh-TW" altLang="en-US" sz="1200" smtClean="0">
                <a:latin typeface="微软雅黑" panose="020B0503020204020204" charset="-122"/>
                <a:ea typeface="微软雅黑" panose="020B0503020204020204" charset="-122"/>
                <a:sym typeface="+mn-ea"/>
              </a:rPr>
              <a:t>廣州市香雪製藥股份有限公司</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執行單位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：廣州市尊聖會展服務有限公司</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協辦單位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：廣東省中醫藥學會</a:t>
            </a:r>
            <a:endParaRPr lang="zh-CN" altLang="zh-CN" sz="1200" dirty="0">
              <a:latin typeface="微软雅黑" panose="020B0503020204020204" charset="-122"/>
              <a:ea typeface="微软雅黑" panose="020B0503020204020204" charset="-122"/>
            </a:endParaRPr>
          </a:p>
          <a:p>
            <a:pPr>
              <a:lnSpc>
                <a:spcPct val="150000"/>
              </a:lnSpc>
            </a:pP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支援單位</a:t>
            </a:r>
            <a:r>
              <a:rPr lang="en-US" altLang="zh-TW" sz="1200" smtClean="0">
                <a:latin typeface="微软雅黑" panose="020B0503020204020204" charset="-122"/>
                <a:ea typeface="微软雅黑" panose="020B0503020204020204" charset="-122"/>
                <a:sym typeface="+mn-ea"/>
              </a:rPr>
              <a:t>】</a:t>
            </a:r>
            <a:r>
              <a:rPr lang="zh-TW" altLang="en-US" sz="1200" smtClean="0">
                <a:latin typeface="微软雅黑" panose="020B0503020204020204" charset="-122"/>
                <a:ea typeface="微软雅黑" panose="020B0503020204020204" charset="-122"/>
                <a:sym typeface="+mn-ea"/>
              </a:rPr>
              <a:t>：廣州中醫藥大學</a:t>
            </a:r>
            <a:r>
              <a:rPr lang="en-US" altLang="zh-CN" sz="1200" smtClean="0">
                <a:latin typeface="微软雅黑" panose="020B0503020204020204" charset="-122"/>
                <a:ea typeface="微软雅黑" panose="020B0503020204020204" charset="-122"/>
                <a:sym typeface="+mn-ea"/>
              </a:rPr>
              <a:t>  </a:t>
            </a:r>
            <a:r>
              <a:rPr lang="zh-TW" altLang="en-US" sz="1200" smtClean="0">
                <a:latin typeface="微软雅黑" panose="020B0503020204020204" charset="-122"/>
                <a:ea typeface="微软雅黑" panose="020B0503020204020204" charset="-122"/>
                <a:sym typeface="+mn-ea"/>
              </a:rPr>
              <a:t>湖南中醫藥大學</a:t>
            </a:r>
            <a:r>
              <a:rPr lang="en-US" altLang="zh-CN" sz="1200" smtClean="0">
                <a:latin typeface="微软雅黑" panose="020B0503020204020204" charset="-122"/>
                <a:ea typeface="微软雅黑" panose="020B0503020204020204" charset="-122"/>
                <a:sym typeface="+mn-ea"/>
              </a:rPr>
              <a:t>  </a:t>
            </a:r>
            <a:r>
              <a:rPr lang="zh-TW" altLang="en-US" sz="1200" smtClean="0">
                <a:latin typeface="微软雅黑" panose="020B0503020204020204" charset="-122"/>
                <a:ea typeface="微软雅黑" panose="020B0503020204020204" charset="-122"/>
                <a:sym typeface="+mn-ea"/>
              </a:rPr>
              <a:t>福建中醫藥大學     成都中醫藥大學</a:t>
            </a:r>
            <a:r>
              <a:rPr lang="en-US" altLang="zh-CN" sz="1200" smtClean="0">
                <a:latin typeface="微软雅黑" panose="020B0503020204020204" charset="-122"/>
                <a:ea typeface="微软雅黑" panose="020B0503020204020204" charset="-122"/>
                <a:sym typeface="+mn-ea"/>
              </a:rPr>
              <a:t>  </a:t>
            </a:r>
            <a:r>
              <a:rPr lang="zh-TW" altLang="en-US" sz="1200" smtClean="0">
                <a:latin typeface="微软雅黑" panose="020B0503020204020204" charset="-122"/>
                <a:ea typeface="微软雅黑" panose="020B0503020204020204" charset="-122"/>
                <a:sym typeface="+mn-ea"/>
              </a:rPr>
              <a:t>韓國韓醫協會</a:t>
            </a:r>
            <a:r>
              <a:rPr lang="zh-CN" altLang="zh-CN" smtClean="0">
                <a:latin typeface="微软雅黑" panose="020B0503020204020204" charset="-122"/>
                <a:ea typeface="微软雅黑" panose="020B0503020204020204" charset="-122"/>
                <a:sym typeface="+mn-ea"/>
              </a:rPr>
              <a:t> </a:t>
            </a:r>
            <a:endParaRPr lang="zh-CN" altLang="en-US"/>
          </a:p>
        </p:txBody>
      </p:sp>
      <p:sp>
        <p:nvSpPr>
          <p:cNvPr id="7" name="文本框 6"/>
          <p:cNvSpPr txBox="1"/>
          <p:nvPr/>
        </p:nvSpPr>
        <p:spPr>
          <a:xfrm>
            <a:off x="758825" y="4788535"/>
            <a:ext cx="1097280" cy="368300"/>
          </a:xfrm>
          <a:prstGeom prst="rect">
            <a:avLst/>
          </a:prstGeom>
          <a:noFill/>
        </p:spPr>
        <p:txBody>
          <a:bodyPr wrap="none" rtlCol="0" anchor="t">
            <a:spAutoFit/>
          </a:bodyPr>
          <a:lstStyle/>
          <a:p>
            <a:r>
              <a:rPr lang="zh-CN" altLang="en-US" b="1" smtClean="0">
                <a:solidFill>
                  <a:srgbClr val="3D1C01"/>
                </a:solidFill>
                <a:latin typeface="微软雅黑" panose="020B0503020204020204" charset="-122"/>
                <a:ea typeface="微软雅黑" panose="020B0503020204020204" charset="-122"/>
                <a:sym typeface="+mn-ea"/>
              </a:rPr>
              <a:t>展會概況</a:t>
            </a:r>
            <a:endParaRPr lang="zh-CN" altLang="en-US"/>
          </a:p>
        </p:txBody>
      </p:sp>
      <p:sp>
        <p:nvSpPr>
          <p:cNvPr id="8" name="文本框 7"/>
          <p:cNvSpPr txBox="1"/>
          <p:nvPr/>
        </p:nvSpPr>
        <p:spPr>
          <a:xfrm>
            <a:off x="758825" y="5156835"/>
            <a:ext cx="2540000" cy="1476375"/>
          </a:xfrm>
          <a:prstGeom prst="rect">
            <a:avLst/>
          </a:prstGeom>
          <a:noFill/>
        </p:spPr>
        <p:txBody>
          <a:bodyPr wrap="square" rtlCol="0" anchor="t">
            <a:spAutoFit/>
          </a:bodyPr>
          <a:lstStyle/>
          <a:p>
            <a:pPr>
              <a:lnSpc>
                <a:spcPct val="150000"/>
              </a:lnSpc>
            </a:pPr>
            <a:r>
              <a:rPr lang="zh-CN" altLang="en-US" sz="1200" b="1" smtClean="0">
                <a:latin typeface="微软雅黑" panose="020B0503020204020204" charset="-122"/>
                <a:ea typeface="微软雅黑" panose="020B0503020204020204" charset="-122"/>
                <a:sym typeface="+mn-ea"/>
              </a:rPr>
              <a:t>時</a:t>
            </a:r>
            <a:r>
              <a:rPr lang="en-US" altLang="zh-CN" sz="1200" b="1" smtClean="0">
                <a:latin typeface="微软雅黑" panose="020B0503020204020204" charset="-122"/>
                <a:ea typeface="微软雅黑" panose="020B0503020204020204" charset="-122"/>
                <a:sym typeface="+mn-ea"/>
              </a:rPr>
              <a:t>  </a:t>
            </a:r>
            <a:r>
              <a:rPr lang="zh-CN" altLang="en-US" sz="1200" b="1" smtClean="0">
                <a:latin typeface="微软雅黑" panose="020B0503020204020204" charset="-122"/>
                <a:ea typeface="微软雅黑" panose="020B0503020204020204" charset="-122"/>
                <a:sym typeface="+mn-ea"/>
              </a:rPr>
              <a:t>間：</a:t>
            </a:r>
            <a:r>
              <a:rPr lang="en-US" altLang="zh-CN" sz="1200" smtClean="0">
                <a:latin typeface="微软雅黑" panose="020B0503020204020204" charset="-122"/>
                <a:ea typeface="微软雅黑" panose="020B0503020204020204" charset="-122"/>
                <a:sym typeface="+mn-ea"/>
              </a:rPr>
              <a:t>2018</a:t>
            </a:r>
            <a:r>
              <a:rPr lang="zh-CN" altLang="zh-CN" sz="1200" dirty="0">
                <a:latin typeface="微软雅黑" panose="020B0503020204020204" charset="-122"/>
                <a:ea typeface="微软雅黑" panose="020B0503020204020204" charset="-122"/>
                <a:sym typeface="+mn-ea"/>
              </a:rPr>
              <a:t>年</a:t>
            </a:r>
            <a:r>
              <a:rPr lang="en-US" altLang="zh-CN" sz="1200" dirty="0">
                <a:latin typeface="微软雅黑" panose="020B0503020204020204" charset="-122"/>
                <a:ea typeface="微软雅黑" panose="020B0503020204020204" charset="-122"/>
                <a:sym typeface="+mn-ea"/>
              </a:rPr>
              <a:t>11</a:t>
            </a:r>
            <a:r>
              <a:rPr lang="zh-CN" altLang="zh-CN" sz="1200" dirty="0">
                <a:latin typeface="微软雅黑" panose="020B0503020204020204" charset="-122"/>
                <a:ea typeface="微软雅黑" panose="020B0503020204020204" charset="-122"/>
                <a:sym typeface="+mn-ea"/>
              </a:rPr>
              <a:t>月</a:t>
            </a:r>
            <a:r>
              <a:rPr lang="en-US" altLang="zh-CN" sz="1200" dirty="0">
                <a:latin typeface="微软雅黑" panose="020B0503020204020204" charset="-122"/>
                <a:ea typeface="微软雅黑" panose="020B0503020204020204" charset="-122"/>
                <a:sym typeface="+mn-ea"/>
              </a:rPr>
              <a:t>3</a:t>
            </a:r>
            <a:r>
              <a:rPr lang="zh-CN" altLang="zh-CN" sz="1200" dirty="0">
                <a:latin typeface="微软雅黑" panose="020B0503020204020204" charset="-122"/>
                <a:ea typeface="微软雅黑" panose="020B0503020204020204" charset="-122"/>
                <a:sym typeface="+mn-ea"/>
              </a:rPr>
              <a:t>日</a:t>
            </a:r>
            <a:r>
              <a:rPr lang="en-US" altLang="zh-CN" sz="1200" dirty="0">
                <a:latin typeface="微软雅黑" panose="020B0503020204020204" charset="-122"/>
                <a:ea typeface="微软雅黑" panose="020B0503020204020204" charset="-122"/>
                <a:sym typeface="+mn-ea"/>
              </a:rPr>
              <a:t>-5</a:t>
            </a:r>
            <a:r>
              <a:rPr lang="zh-CN" altLang="zh-CN" sz="1200" dirty="0">
                <a:latin typeface="微软雅黑" panose="020B0503020204020204" charset="-122"/>
                <a:ea typeface="微软雅黑" panose="020B0503020204020204" charset="-122"/>
                <a:sym typeface="+mn-ea"/>
              </a:rPr>
              <a:t>日</a:t>
            </a:r>
            <a:endParaRPr lang="zh-CN" altLang="zh-CN" sz="1200" dirty="0">
              <a:latin typeface="微软雅黑" panose="020B0503020204020204" charset="-122"/>
              <a:ea typeface="微软雅黑" panose="020B0503020204020204" charset="-122"/>
            </a:endParaRPr>
          </a:p>
          <a:p>
            <a:pPr>
              <a:lnSpc>
                <a:spcPct val="150000"/>
              </a:lnSpc>
            </a:pPr>
            <a:r>
              <a:rPr lang="zh-CN" altLang="zh-CN" sz="1200" b="1">
                <a:latin typeface="微软雅黑" panose="020B0503020204020204" charset="-122"/>
                <a:ea typeface="微软雅黑" panose="020B0503020204020204" charset="-122"/>
                <a:sym typeface="+mn-ea"/>
              </a:rPr>
              <a:t>地</a:t>
            </a:r>
            <a:r>
              <a:rPr lang="en-US" altLang="zh-CN" sz="1200" b="1">
                <a:latin typeface="微软雅黑" panose="020B0503020204020204" charset="-122"/>
                <a:ea typeface="微软雅黑" panose="020B0503020204020204" charset="-122"/>
                <a:sym typeface="+mn-ea"/>
              </a:rPr>
              <a:t>  </a:t>
            </a:r>
            <a:r>
              <a:rPr lang="zh-CN" altLang="en-US" sz="1200" b="1" smtClean="0">
                <a:latin typeface="微软雅黑" panose="020B0503020204020204" charset="-122"/>
                <a:ea typeface="微软雅黑" panose="020B0503020204020204" charset="-122"/>
                <a:sym typeface="+mn-ea"/>
              </a:rPr>
              <a:t>點：</a:t>
            </a:r>
            <a:r>
              <a:rPr lang="zh-TW" altLang="en-US" sz="1200" smtClean="0">
                <a:latin typeface="微软雅黑" panose="020B0503020204020204" charset="-122"/>
                <a:ea typeface="微软雅黑" panose="020B0503020204020204" charset="-122"/>
                <a:sym typeface="+mn-ea"/>
              </a:rPr>
              <a:t>廣州白雲國際會議中心</a:t>
            </a:r>
            <a:endParaRPr lang="zh-CN" altLang="zh-CN" sz="1200" dirty="0">
              <a:latin typeface="微软雅黑" panose="020B0503020204020204" charset="-122"/>
              <a:ea typeface="微软雅黑" panose="020B0503020204020204" charset="-122"/>
            </a:endParaRPr>
          </a:p>
          <a:p>
            <a:pPr>
              <a:lnSpc>
                <a:spcPct val="150000"/>
              </a:lnSpc>
            </a:pPr>
            <a:r>
              <a:rPr lang="zh-CN" altLang="en-US" sz="1200" b="1" smtClean="0">
                <a:latin typeface="微软雅黑" panose="020B0503020204020204" charset="-122"/>
                <a:ea typeface="微软雅黑" panose="020B0503020204020204" charset="-122"/>
                <a:sym typeface="+mn-ea"/>
              </a:rPr>
              <a:t>展會面積</a:t>
            </a:r>
            <a:r>
              <a:rPr lang="zh-CN" altLang="zh-CN" sz="1200" smtClean="0">
                <a:latin typeface="微软雅黑" panose="020B0503020204020204" charset="-122"/>
                <a:ea typeface="微软雅黑" panose="020B0503020204020204" charset="-122"/>
                <a:sym typeface="+mn-ea"/>
              </a:rPr>
              <a:t>：</a:t>
            </a:r>
            <a:r>
              <a:rPr lang="en-US" altLang="zh-CN" sz="1200" smtClean="0">
                <a:latin typeface="微软雅黑" panose="020B0503020204020204" charset="-122"/>
                <a:ea typeface="微软雅黑" panose="020B0503020204020204" charset="-122"/>
                <a:sym typeface="+mn-ea"/>
              </a:rPr>
              <a:t>18000</a:t>
            </a:r>
            <a:r>
              <a:rPr lang="zh-CN" altLang="en-US" sz="1200" smtClean="0">
                <a:latin typeface="微软雅黑" panose="020B0503020204020204" charset="-122"/>
                <a:ea typeface="微软雅黑" panose="020B0503020204020204" charset="-122"/>
                <a:sym typeface="+mn-ea"/>
              </a:rPr>
              <a:t>平方米</a:t>
            </a:r>
            <a:endParaRPr lang="zh-CN" altLang="zh-CN" sz="1200" dirty="0">
              <a:latin typeface="微软雅黑" panose="020B0503020204020204" charset="-122"/>
              <a:ea typeface="微软雅黑" panose="020B0503020204020204" charset="-122"/>
            </a:endParaRPr>
          </a:p>
          <a:p>
            <a:pPr>
              <a:lnSpc>
                <a:spcPct val="150000"/>
              </a:lnSpc>
            </a:pPr>
            <a:r>
              <a:rPr lang="zh-CN" altLang="en-US" sz="1200" b="1" smtClean="0">
                <a:latin typeface="微软雅黑" panose="020B0503020204020204" charset="-122"/>
                <a:ea typeface="微软雅黑" panose="020B0503020204020204" charset="-122"/>
                <a:sym typeface="+mn-ea"/>
              </a:rPr>
              <a:t>參展企業：</a:t>
            </a:r>
            <a:r>
              <a:rPr lang="en-US" altLang="zh-CN" sz="1200" smtClean="0">
                <a:latin typeface="微软雅黑" panose="020B0503020204020204" charset="-122"/>
                <a:ea typeface="微软雅黑" panose="020B0503020204020204" charset="-122"/>
                <a:sym typeface="+mn-ea"/>
              </a:rPr>
              <a:t>350</a:t>
            </a:r>
            <a:r>
              <a:rPr lang="zh-CN" altLang="zh-CN" sz="1200" dirty="0">
                <a:latin typeface="微软雅黑" panose="020B0503020204020204" charset="-122"/>
                <a:ea typeface="微软雅黑" panose="020B0503020204020204" charset="-122"/>
                <a:sym typeface="+mn-ea"/>
              </a:rPr>
              <a:t>家以上</a:t>
            </a:r>
            <a:r>
              <a:rPr lang="en-US" altLang="zh-CN" sz="1200" dirty="0">
                <a:latin typeface="微软雅黑" panose="020B0503020204020204" charset="-122"/>
                <a:ea typeface="微软雅黑" panose="020B0503020204020204" charset="-122"/>
                <a:sym typeface="+mn-ea"/>
              </a:rPr>
              <a:t>     </a:t>
            </a:r>
            <a:endParaRPr lang="zh-CN" altLang="zh-CN" sz="1200" dirty="0">
              <a:latin typeface="微软雅黑" panose="020B0503020204020204" charset="-122"/>
              <a:ea typeface="微软雅黑" panose="020B0503020204020204" charset="-122"/>
            </a:endParaRPr>
          </a:p>
          <a:p>
            <a:pPr>
              <a:lnSpc>
                <a:spcPct val="150000"/>
              </a:lnSpc>
            </a:pPr>
            <a:r>
              <a:rPr lang="zh-CN" altLang="en-US" sz="1200" b="1" smtClean="0">
                <a:latin typeface="微软雅黑" panose="020B0503020204020204" charset="-122"/>
                <a:ea typeface="微软雅黑" panose="020B0503020204020204" charset="-122"/>
                <a:sym typeface="+mn-ea"/>
              </a:rPr>
              <a:t>專業觀眾</a:t>
            </a:r>
            <a:r>
              <a:rPr lang="en-US" altLang="zh-CN" sz="1200" smtClean="0">
                <a:latin typeface="微软雅黑" panose="020B0503020204020204" charset="-122"/>
                <a:ea typeface="微软雅黑" panose="020B0503020204020204" charset="-122"/>
                <a:sym typeface="+mn-ea"/>
              </a:rPr>
              <a:t>:</a:t>
            </a:r>
            <a:r>
              <a:rPr lang="en-US" altLang="zh-CN" sz="1200" dirty="0">
                <a:latin typeface="微软雅黑" panose="020B0503020204020204" charset="-122"/>
                <a:ea typeface="微软雅黑" panose="020B0503020204020204" charset="-122"/>
                <a:sym typeface="+mn-ea"/>
              </a:rPr>
              <a:t>10000</a:t>
            </a:r>
            <a:r>
              <a:rPr lang="zh-CN" altLang="zh-CN" sz="1200" dirty="0">
                <a:latin typeface="微软雅黑" panose="020B0503020204020204" charset="-122"/>
                <a:ea typeface="微软雅黑" panose="020B0503020204020204" charset="-122"/>
                <a:sym typeface="+mn-ea"/>
              </a:rPr>
              <a:t>人</a:t>
            </a:r>
            <a:r>
              <a:rPr lang="zh-CN" altLang="zh-CN" sz="1200" dirty="0" smtClean="0">
                <a:latin typeface="微软雅黑" panose="020B0503020204020204" charset="-122"/>
                <a:ea typeface="微软雅黑" panose="020B0503020204020204" charset="-122"/>
                <a:sym typeface="+mn-ea"/>
              </a:rPr>
              <a:t>以上</a:t>
            </a:r>
            <a:endParaRPr lang="zh-CN" altLang="en-US" sz="1200"/>
          </a:p>
        </p:txBody>
      </p:sp>
      <p:sp>
        <p:nvSpPr>
          <p:cNvPr id="9" name="文本框 8"/>
          <p:cNvSpPr txBox="1"/>
          <p:nvPr/>
        </p:nvSpPr>
        <p:spPr>
          <a:xfrm>
            <a:off x="4023360" y="4757420"/>
            <a:ext cx="1097280" cy="368300"/>
          </a:xfrm>
          <a:prstGeom prst="rect">
            <a:avLst/>
          </a:prstGeom>
          <a:noFill/>
        </p:spPr>
        <p:txBody>
          <a:bodyPr wrap="none" rtlCol="0" anchor="t">
            <a:spAutoFit/>
          </a:bodyPr>
          <a:lstStyle/>
          <a:p>
            <a:r>
              <a:rPr lang="zh-CN" altLang="en-US" b="1" smtClean="0">
                <a:solidFill>
                  <a:srgbClr val="3D1C01"/>
                </a:solidFill>
                <a:latin typeface="微软雅黑" panose="020B0503020204020204" charset="-122"/>
                <a:ea typeface="微软雅黑" panose="020B0503020204020204" charset="-122"/>
                <a:sym typeface="+mn-ea"/>
              </a:rPr>
              <a:t>支持媒體</a:t>
            </a:r>
            <a:endParaRPr lang="zh-CN" altLang="en-US"/>
          </a:p>
        </p:txBody>
      </p:sp>
      <p:sp>
        <p:nvSpPr>
          <p:cNvPr id="10" name="文本框 9"/>
          <p:cNvSpPr txBox="1"/>
          <p:nvPr/>
        </p:nvSpPr>
        <p:spPr>
          <a:xfrm>
            <a:off x="4037965" y="5090160"/>
            <a:ext cx="3728085" cy="1754326"/>
          </a:xfrm>
          <a:prstGeom prst="rect">
            <a:avLst/>
          </a:prstGeom>
          <a:noFill/>
        </p:spPr>
        <p:txBody>
          <a:bodyPr wrap="square" rtlCol="0" anchor="t">
            <a:spAutoFit/>
          </a:bodyPr>
          <a:lstStyle/>
          <a:p>
            <a:pPr>
              <a:lnSpc>
                <a:spcPct val="150000"/>
              </a:lnSpc>
            </a:pPr>
            <a:r>
              <a:rPr lang="zh-TW" altLang="en-US" sz="1200" dirty="0" smtClean="0">
                <a:latin typeface="微软雅黑" panose="020B0503020204020204" charset="-122"/>
                <a:ea typeface="微软雅黑" panose="020B0503020204020204" charset="-122"/>
                <a:sym typeface="+mn-ea"/>
              </a:rPr>
              <a:t>中央電視臺、新華網、光明日報、鳳凰網、新浪網、</a:t>
            </a:r>
            <a:endParaRPr lang="en-US" altLang="zh-CN" sz="1200" dirty="0" smtClean="0">
              <a:latin typeface="微软雅黑" panose="020B0503020204020204" charset="-122"/>
              <a:ea typeface="微软雅黑" panose="020B0503020204020204" charset="-122"/>
            </a:endParaRPr>
          </a:p>
          <a:p>
            <a:pPr>
              <a:lnSpc>
                <a:spcPct val="150000"/>
              </a:lnSpc>
            </a:pPr>
            <a:r>
              <a:rPr lang="zh-TW" altLang="en-US" sz="1200" dirty="0" smtClean="0">
                <a:latin typeface="微软雅黑" panose="020B0503020204020204" charset="-122"/>
                <a:ea typeface="微软雅黑" panose="020B0503020204020204" charset="-122"/>
                <a:sym typeface="+mn-ea"/>
              </a:rPr>
              <a:t>網易、搜狐、廣東電視臺、廣州電視臺、南方日報、</a:t>
            </a:r>
            <a:endParaRPr lang="en-US" altLang="zh-CN" sz="1200" dirty="0" smtClean="0">
              <a:latin typeface="微软雅黑" panose="020B0503020204020204" charset="-122"/>
              <a:ea typeface="微软雅黑" panose="020B0503020204020204" charset="-122"/>
            </a:endParaRPr>
          </a:p>
          <a:p>
            <a:pPr>
              <a:lnSpc>
                <a:spcPct val="150000"/>
              </a:lnSpc>
            </a:pPr>
            <a:r>
              <a:rPr lang="zh-TW" altLang="en-US" sz="1200" dirty="0" smtClean="0">
                <a:latin typeface="微软雅黑" panose="020B0503020204020204" charset="-122"/>
                <a:ea typeface="微软雅黑" panose="020B0503020204020204" charset="-122"/>
                <a:sym typeface="+mn-ea"/>
              </a:rPr>
              <a:t>廣州日報、羊城晚報、中國中醫藥報、廣東科技報 、</a:t>
            </a:r>
            <a:endParaRPr lang="en-US" altLang="zh-CN" sz="1200" dirty="0" smtClean="0">
              <a:latin typeface="微软雅黑" panose="020B0503020204020204" charset="-122"/>
              <a:ea typeface="微软雅黑" panose="020B0503020204020204" charset="-122"/>
            </a:endParaRPr>
          </a:p>
          <a:p>
            <a:pPr>
              <a:lnSpc>
                <a:spcPct val="150000"/>
              </a:lnSpc>
            </a:pPr>
            <a:r>
              <a:rPr lang="zh-TW" altLang="en-US" sz="1200" dirty="0" smtClean="0">
                <a:latin typeface="微软雅黑" panose="020B0503020204020204" charset="-122"/>
                <a:ea typeface="微软雅黑" panose="020B0503020204020204" charset="-122"/>
                <a:sym typeface="+mn-ea"/>
              </a:rPr>
              <a:t>東方藥膳雜誌、中藥材雜誌及各視頻直播平臺和微博</a:t>
            </a:r>
            <a:endParaRPr lang="en-US" altLang="zh-CN" sz="1200" dirty="0" smtClean="0">
              <a:latin typeface="微软雅黑" panose="020B0503020204020204" charset="-122"/>
              <a:ea typeface="微软雅黑" panose="020B0503020204020204" charset="-122"/>
            </a:endParaRPr>
          </a:p>
          <a:p>
            <a:pPr>
              <a:lnSpc>
                <a:spcPct val="150000"/>
              </a:lnSpc>
            </a:pPr>
            <a:r>
              <a:rPr lang="zh-TW" altLang="en-US" sz="1200" dirty="0" smtClean="0">
                <a:latin typeface="微软雅黑" panose="020B0503020204020204" charset="-122"/>
                <a:ea typeface="微软雅黑" panose="020B0503020204020204" charset="-122"/>
                <a:sym typeface="+mn-ea"/>
              </a:rPr>
              <a:t>微信等自</a:t>
            </a:r>
            <a:r>
              <a:rPr lang="zh-TW" altLang="en-US" sz="1200" dirty="0" smtClean="0">
                <a:latin typeface="微软雅黑" panose="020B0503020204020204" charset="-122"/>
                <a:ea typeface="微软雅黑" panose="020B0503020204020204" charset="-122"/>
                <a:sym typeface="+mn-ea"/>
              </a:rPr>
              <a:t>媒體</a:t>
            </a:r>
            <a:r>
              <a:rPr lang="zh-CN" altLang="en-US" sz="1200" dirty="0" smtClean="0">
                <a:latin typeface="微软雅黑" panose="020B0503020204020204" charset="-122"/>
                <a:ea typeface="微软雅黑" panose="020B0503020204020204" charset="-122"/>
                <a:sym typeface="+mn-ea"/>
              </a:rPr>
              <a:t>   </a:t>
            </a:r>
            <a:r>
              <a:rPr lang="zh-TW" altLang="en-US" sz="1200" dirty="0" smtClean="0">
                <a:latin typeface="微软雅黑" panose="020B0503020204020204" charset="-122"/>
                <a:ea typeface="微软雅黑" panose="020B0503020204020204" charset="-122"/>
                <a:sym typeface="+mn-ea"/>
              </a:rPr>
              <a:t>太平洋日報  中國醫藥導報</a:t>
            </a:r>
            <a:r>
              <a:rPr lang="zh-CN" altLang="en-US" sz="1200" dirty="0" smtClean="0">
                <a:latin typeface="微软雅黑" panose="020B0503020204020204" charset="-122"/>
                <a:ea typeface="微软雅黑" panose="020B0503020204020204" charset="-122"/>
                <a:sym typeface="+mn-ea"/>
              </a:rPr>
              <a:t>  中國時報</a:t>
            </a:r>
            <a:endParaRPr lang="en-US" altLang="zh-CN" sz="1200" dirty="0" smtClean="0">
              <a:latin typeface="微软雅黑" panose="020B0503020204020204" charset="-122"/>
              <a:ea typeface="微软雅黑" panose="020B0503020204020204" charset="-122"/>
              <a:sym typeface="+mn-ea"/>
            </a:endParaRPr>
          </a:p>
          <a:p>
            <a:pPr>
              <a:lnSpc>
                <a:spcPct val="150000"/>
              </a:lnSpc>
            </a:pPr>
            <a:r>
              <a:rPr lang="zh-TW" altLang="en-US" sz="1200" dirty="0" smtClean="0">
                <a:latin typeface="微软雅黑" panose="020B0503020204020204" charset="-122"/>
                <a:ea typeface="微软雅黑" panose="020B0503020204020204" charset="-122"/>
                <a:sym typeface="+mn-ea"/>
              </a:rPr>
              <a:t>聯合報  經濟日報</a:t>
            </a:r>
            <a:r>
              <a:rPr lang="zh-CN" altLang="en-US" sz="1200" dirty="0" smtClean="0">
                <a:latin typeface="微软雅黑" panose="020B0503020204020204" charset="-122"/>
                <a:ea typeface="微软雅黑" panose="020B0503020204020204" charset="-122"/>
                <a:sym typeface="+mn-ea"/>
              </a:rPr>
              <a:t>  台商雜誌</a:t>
            </a:r>
            <a:endParaRPr lang="zh-CN"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68862" y="5009523"/>
            <a:ext cx="2368277" cy="392415"/>
          </a:xfrm>
          <a:prstGeom prst="rect">
            <a:avLst/>
          </a:prstGeom>
          <a:noFill/>
        </p:spPr>
        <p:txBody>
          <a:bodyPr wrap="none" lIns="68580" tIns="34290" rIns="68580" bIns="34290" rtlCol="0">
            <a:spAutoFit/>
          </a:bodyPr>
          <a:lstStyle/>
          <a:p>
            <a:pPr algn="ctr"/>
            <a:r>
              <a:rPr lang="zh-TW" altLang="en-US" sz="2100" b="1" smtClean="0">
                <a:solidFill>
                  <a:srgbClr val="3D1C01"/>
                </a:solidFill>
              </a:rPr>
              <a:t>三大版塊十大展區</a:t>
            </a:r>
            <a:r>
              <a:rPr lang="zh-CN" altLang="zh-CN" sz="2100" smtClean="0">
                <a:solidFill>
                  <a:srgbClr val="3D1C01"/>
                </a:solidFill>
              </a:rPr>
              <a:t> </a:t>
            </a:r>
            <a:endParaRPr kumimoji="1" lang="zh-CN" altLang="en-US" sz="2100" dirty="0">
              <a:solidFill>
                <a:srgbClr val="3D1C01"/>
              </a:solidFill>
            </a:endParaRPr>
          </a:p>
        </p:txBody>
      </p:sp>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1330" y="1512555"/>
            <a:ext cx="5221287" cy="3369986"/>
          </a:xfrm>
          <a:prstGeom prst="rect">
            <a:avLst/>
          </a:prstGeom>
        </p:spPr>
      </p:pic>
      <p:sp>
        <p:nvSpPr>
          <p:cNvPr id="14" name="TextBox 3"/>
          <p:cNvSpPr txBox="1"/>
          <p:nvPr/>
        </p:nvSpPr>
        <p:spPr>
          <a:xfrm>
            <a:off x="976454" y="1055755"/>
            <a:ext cx="1168529" cy="1084913"/>
          </a:xfrm>
          <a:prstGeom prst="rect">
            <a:avLst/>
          </a:prstGeom>
          <a:noFill/>
        </p:spPr>
        <p:txBody>
          <a:bodyPr wrap="square" lIns="68580" tIns="34290" rIns="68580" bIns="34290" rtlCol="0">
            <a:spAutoFit/>
          </a:bodyPr>
          <a:lstStyle/>
          <a:p>
            <a:pPr algn="ctr"/>
            <a:r>
              <a:rPr lang="zh-CN" altLang="en-US" sz="3300" b="1" smtClean="0">
                <a:solidFill>
                  <a:srgbClr val="3D1C01"/>
                </a:solidFill>
              </a:rPr>
              <a:t>展區佈局</a:t>
            </a:r>
            <a:endParaRPr lang="zh-CN" altLang="zh-CN" sz="3300" dirty="0">
              <a:solidFill>
                <a:srgbClr val="3D1C0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
          <p:cNvSpPr txBox="1"/>
          <p:nvPr/>
        </p:nvSpPr>
        <p:spPr>
          <a:xfrm>
            <a:off x="770079" y="1371350"/>
            <a:ext cx="1168529" cy="1083945"/>
          </a:xfrm>
          <a:prstGeom prst="rect">
            <a:avLst/>
          </a:prstGeom>
          <a:noFill/>
        </p:spPr>
        <p:txBody>
          <a:bodyPr wrap="square" lIns="68580" tIns="34290" rIns="68580" bIns="34290" rtlCol="0">
            <a:spAutoFit/>
          </a:bodyPr>
          <a:lstStyle/>
          <a:p>
            <a:pPr algn="ctr"/>
            <a:r>
              <a:rPr lang="zh-CN" altLang="en-US" sz="330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rPr>
              <a:t>現場活動</a:t>
            </a:r>
            <a:endParaRPr lang="zh-CN" altLang="en-US" sz="33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endParaRPr>
          </a:p>
        </p:txBody>
      </p:sp>
      <p:sp>
        <p:nvSpPr>
          <p:cNvPr id="14" name="椭圆 13"/>
          <p:cNvSpPr/>
          <p:nvPr/>
        </p:nvSpPr>
        <p:spPr>
          <a:xfrm flipV="1">
            <a:off x="3056782" y="5191434"/>
            <a:ext cx="248420" cy="248420"/>
          </a:xfrm>
          <a:prstGeom prst="ellipse">
            <a:avLst/>
          </a:prstGeom>
          <a:solidFill>
            <a:schemeClr val="accent2"/>
          </a:solidFill>
          <a:ln w="25400">
            <a:solidFill>
              <a:schemeClr val="accent2"/>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微软雅黑" panose="020B0503020204020204" charset="-122"/>
              <a:ea typeface="微软雅黑" panose="020B0503020204020204" charset="-122"/>
              <a:sym typeface="微软雅黑" panose="020B0503020204020204" charset="-122"/>
            </a:endParaRPr>
          </a:p>
        </p:txBody>
      </p:sp>
      <p:sp>
        <p:nvSpPr>
          <p:cNvPr id="2" name="椭圆 1"/>
          <p:cNvSpPr/>
          <p:nvPr/>
        </p:nvSpPr>
        <p:spPr>
          <a:xfrm flipV="1">
            <a:off x="3058336" y="2066689"/>
            <a:ext cx="248420" cy="248420"/>
          </a:xfrm>
          <a:prstGeom prst="ellipse">
            <a:avLst/>
          </a:prstGeom>
          <a:solidFill>
            <a:srgbClr val="67391F"/>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微软雅黑" panose="020B0503020204020204" charset="-122"/>
              <a:ea typeface="微软雅黑" panose="020B0503020204020204" charset="-122"/>
              <a:sym typeface="微软雅黑" panose="020B0503020204020204" charset="-122"/>
            </a:endParaRPr>
          </a:p>
        </p:txBody>
      </p:sp>
      <p:sp>
        <p:nvSpPr>
          <p:cNvPr id="22" name="椭圆 21"/>
          <p:cNvSpPr/>
          <p:nvPr/>
        </p:nvSpPr>
        <p:spPr>
          <a:xfrm flipV="1">
            <a:off x="3056782" y="4324659"/>
            <a:ext cx="248420" cy="248420"/>
          </a:xfrm>
          <a:prstGeom prst="ellipse">
            <a:avLst/>
          </a:prstGeom>
          <a:solidFill>
            <a:schemeClr val="accent2"/>
          </a:solidFill>
          <a:ln w="25400">
            <a:solidFill>
              <a:schemeClr val="accent2"/>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微软雅黑" panose="020B0503020204020204" charset="-122"/>
              <a:ea typeface="微软雅黑" panose="020B0503020204020204" charset="-122"/>
              <a:sym typeface="微软雅黑" panose="020B0503020204020204" charset="-122"/>
            </a:endParaRPr>
          </a:p>
        </p:txBody>
      </p:sp>
      <p:sp>
        <p:nvSpPr>
          <p:cNvPr id="10" name="椭圆 9"/>
          <p:cNvSpPr/>
          <p:nvPr/>
        </p:nvSpPr>
        <p:spPr>
          <a:xfrm flipV="1">
            <a:off x="3056782" y="4765435"/>
            <a:ext cx="248420" cy="248420"/>
          </a:xfrm>
          <a:prstGeom prst="ellipse">
            <a:avLst/>
          </a:prstGeom>
          <a:solidFill>
            <a:srgbClr val="67391F"/>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微软雅黑" panose="020B0503020204020204" charset="-122"/>
              <a:ea typeface="微软雅黑" panose="020B0503020204020204" charset="-122"/>
              <a:sym typeface="微软雅黑" panose="020B0503020204020204" charset="-122"/>
            </a:endParaRPr>
          </a:p>
        </p:txBody>
      </p:sp>
      <p:sp>
        <p:nvSpPr>
          <p:cNvPr id="32" name="矩形 31"/>
          <p:cNvSpPr/>
          <p:nvPr/>
        </p:nvSpPr>
        <p:spPr>
          <a:xfrm>
            <a:off x="3397153" y="2043445"/>
            <a:ext cx="3641849" cy="299085"/>
          </a:xfrm>
          <a:prstGeom prst="rect">
            <a:avLst/>
          </a:prstGeom>
        </p:spPr>
        <p:txBody>
          <a:bodyPr wrap="square" lIns="0" tIns="34290" rIns="68580" bIns="34290">
            <a:spAutoFit/>
          </a:bodyPr>
          <a:lstStyle/>
          <a:p>
            <a:pPr algn="ctr" fontAlgn="base">
              <a:spcBef>
                <a:spcPct val="0"/>
              </a:spcBef>
              <a:spcAft>
                <a:spcPct val="0"/>
              </a:spcAft>
            </a:pPr>
            <a:r>
              <a:rPr lang="zh-TW" altLang="en-US" sz="1500" b="1" smtClean="0">
                <a:latin typeface="微软雅黑" panose="020B0503020204020204" charset="-122"/>
                <a:ea typeface="微软雅黑" panose="020B0503020204020204" charset="-122"/>
              </a:rPr>
              <a:t>國醫大師及廣東省知名三甲醫院大型義診</a:t>
            </a:r>
            <a:r>
              <a:rPr lang="zh-CN" altLang="zh-CN" sz="1500" smtClean="0">
                <a:latin typeface="微软雅黑" panose="020B0503020204020204" charset="-122"/>
                <a:ea typeface="微软雅黑" panose="020B0503020204020204" charset="-122"/>
              </a:rPr>
              <a:t> </a:t>
            </a:r>
            <a:endParaRPr lang="zh-CN" altLang="en-US" sz="1500" dirty="0">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3" name="矩形 32"/>
          <p:cNvSpPr/>
          <p:nvPr/>
        </p:nvSpPr>
        <p:spPr>
          <a:xfrm>
            <a:off x="3397152" y="4299807"/>
            <a:ext cx="3098925" cy="299085"/>
          </a:xfrm>
          <a:prstGeom prst="rect">
            <a:avLst/>
          </a:prstGeom>
        </p:spPr>
        <p:txBody>
          <a:bodyPr wrap="square" lIns="0" tIns="34290" rIns="68580" bIns="34290">
            <a:spAutoFit/>
          </a:bodyPr>
          <a:lstStyle/>
          <a:p>
            <a:pPr lvl="0" algn="ctr" fontAlgn="base">
              <a:spcBef>
                <a:spcPct val="0"/>
              </a:spcBef>
              <a:spcAft>
                <a:spcPct val="0"/>
              </a:spcAft>
            </a:pPr>
            <a:r>
              <a:rPr lang="zh-TW" altLang="en-US" sz="1500" b="1" smtClean="0">
                <a:latin typeface="微软雅黑" panose="020B0503020204020204" charset="-122"/>
                <a:ea typeface="微软雅黑" panose="020B0503020204020204" charset="-122"/>
              </a:rPr>
              <a:t>地方政府與重點企業合作簽約儀式</a:t>
            </a:r>
            <a:r>
              <a:rPr lang="zh-CN" altLang="zh-CN" sz="1500" smtClean="0"/>
              <a:t> </a:t>
            </a:r>
            <a:endParaRPr lang="zh-CN" altLang="en-US" sz="1500" dirty="0">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4" name="矩形 33"/>
          <p:cNvSpPr/>
          <p:nvPr/>
        </p:nvSpPr>
        <p:spPr>
          <a:xfrm>
            <a:off x="3397152" y="4748204"/>
            <a:ext cx="3098925" cy="299085"/>
          </a:xfrm>
          <a:prstGeom prst="rect">
            <a:avLst/>
          </a:prstGeom>
        </p:spPr>
        <p:txBody>
          <a:bodyPr wrap="square" lIns="0" tIns="34290" rIns="68580" bIns="34290">
            <a:spAutoFit/>
          </a:bodyPr>
          <a:lstStyle/>
          <a:p>
            <a:pPr lvl="0" algn="ctr" fontAlgn="base">
              <a:spcBef>
                <a:spcPct val="0"/>
              </a:spcBef>
              <a:spcAft>
                <a:spcPct val="0"/>
              </a:spcAft>
            </a:pPr>
            <a:r>
              <a:rPr lang="zh-CN" altLang="zh-CN" sz="1500" b="1">
                <a:latin typeface="微软雅黑" panose="020B0503020204020204" charset="-122"/>
                <a:ea typeface="微软雅黑" panose="020B0503020204020204" charset="-122"/>
              </a:rPr>
              <a:t>前</a:t>
            </a:r>
            <a:r>
              <a:rPr lang="en-US" altLang="zh-CN" sz="1500" b="1" smtClean="0">
                <a:latin typeface="微软雅黑" panose="020B0503020204020204" charset="-122"/>
                <a:ea typeface="微软雅黑" panose="020B0503020204020204" charset="-122"/>
              </a:rPr>
              <a:t>20</a:t>
            </a:r>
            <a:r>
              <a:rPr lang="zh-TW" altLang="en-US" sz="1500" b="1" smtClean="0">
                <a:latin typeface="微软雅黑" panose="020B0503020204020204" charset="-122"/>
                <a:ea typeface="微软雅黑" panose="020B0503020204020204" charset="-122"/>
              </a:rPr>
              <a:t>家知名中醫藥企業品牌日活動</a:t>
            </a:r>
            <a:r>
              <a:rPr lang="zh-CN" altLang="zh-CN" sz="1500" smtClean="0"/>
              <a:t> </a:t>
            </a:r>
            <a:endParaRPr lang="zh-CN" altLang="en-US" sz="1500" dirty="0">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5" name="矩形 34"/>
          <p:cNvSpPr/>
          <p:nvPr/>
        </p:nvSpPr>
        <p:spPr>
          <a:xfrm>
            <a:off x="3397152" y="5167888"/>
            <a:ext cx="3098925" cy="299085"/>
          </a:xfrm>
          <a:prstGeom prst="rect">
            <a:avLst/>
          </a:prstGeom>
        </p:spPr>
        <p:txBody>
          <a:bodyPr wrap="square" lIns="0" tIns="34290" rIns="68580" bIns="34290">
            <a:spAutoFit/>
          </a:bodyPr>
          <a:lstStyle/>
          <a:p>
            <a:pPr lvl="0" algn="ctr" fontAlgn="base">
              <a:spcBef>
                <a:spcPct val="0"/>
              </a:spcBef>
              <a:spcAft>
                <a:spcPct val="0"/>
              </a:spcAft>
            </a:pPr>
            <a:r>
              <a:rPr lang="zh-TW" altLang="en-US" sz="1500" b="1" smtClean="0">
                <a:latin typeface="微软雅黑" panose="020B0503020204020204" charset="-122"/>
                <a:ea typeface="微软雅黑" panose="020B0503020204020204" charset="-122"/>
              </a:rPr>
              <a:t>熱點項目路演及投融資對接活動</a:t>
            </a:r>
            <a:r>
              <a:rPr lang="zh-CN" altLang="zh-CN" sz="1500" smtClean="0"/>
              <a:t> </a:t>
            </a:r>
            <a:endParaRPr lang="zh-CN" altLang="en-US" sz="1500" dirty="0">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 name="文本框 2"/>
          <p:cNvSpPr txBox="1"/>
          <p:nvPr/>
        </p:nvSpPr>
        <p:spPr>
          <a:xfrm>
            <a:off x="3312123" y="2485776"/>
            <a:ext cx="3139321" cy="238527"/>
          </a:xfrm>
          <a:prstGeom prst="rect">
            <a:avLst/>
          </a:prstGeom>
          <a:noFill/>
        </p:spPr>
        <p:txBody>
          <a:bodyPr wrap="none" lIns="68580" tIns="34290" rIns="68580" bIns="34290" rtlCol="0">
            <a:spAutoFit/>
          </a:bodyPr>
          <a:lstStyle/>
          <a:p>
            <a:pPr algn="ctr"/>
            <a:r>
              <a:rPr lang="zh-TW" altLang="en-US" sz="1100" smtClean="0">
                <a:latin typeface="微软雅黑" panose="020B0503020204020204" charset="-122"/>
                <a:ea typeface="微软雅黑" panose="020B0503020204020204" charset="-122"/>
              </a:rPr>
              <a:t>組織單位：廣東省中醫藥局、廣東省中醫藥學會</a:t>
            </a:r>
            <a:r>
              <a:rPr lang="zh-CN" altLang="zh-CN" sz="1100" smtClean="0"/>
              <a:t> </a:t>
            </a:r>
            <a:endParaRPr kumimoji="1" lang="zh-CN" altLang="en-US" sz="1100" dirty="0"/>
          </a:p>
        </p:txBody>
      </p:sp>
      <p:sp>
        <p:nvSpPr>
          <p:cNvPr id="6" name="文本框 5"/>
          <p:cNvSpPr txBox="1"/>
          <p:nvPr/>
        </p:nvSpPr>
        <p:spPr>
          <a:xfrm>
            <a:off x="3174365" y="2714625"/>
            <a:ext cx="4076065" cy="878840"/>
          </a:xfrm>
          <a:prstGeom prst="rect">
            <a:avLst/>
          </a:prstGeom>
          <a:noFill/>
        </p:spPr>
        <p:txBody>
          <a:bodyPr wrap="square" lIns="68580" tIns="34290" rIns="68580" bIns="34290" rtlCol="0">
            <a:spAutoFit/>
          </a:bodyPr>
          <a:lstStyle/>
          <a:p>
            <a:pPr algn="ctr">
              <a:lnSpc>
                <a:spcPct val="120000"/>
              </a:lnSpc>
            </a:pPr>
            <a:r>
              <a:rPr lang="zh-TW" altLang="en-US" sz="1100" smtClean="0">
                <a:latin typeface="微软雅黑" panose="020B0503020204020204" charset="-122"/>
                <a:ea typeface="微软雅黑" panose="020B0503020204020204" charset="-122"/>
              </a:rPr>
              <a:t>出診專家：國醫大師及廣東省中醫院、廣東省第二中醫院、</a:t>
            </a:r>
            <a:endParaRPr lang="en-US" altLang="zh-CN" sz="1100" dirty="0">
              <a:latin typeface="微软雅黑" panose="020B0503020204020204" charset="-122"/>
              <a:ea typeface="微软雅黑" panose="020B0503020204020204" charset="-122"/>
            </a:endParaRPr>
          </a:p>
          <a:p>
            <a:pPr algn="ctr">
              <a:lnSpc>
                <a:spcPct val="120000"/>
              </a:lnSpc>
            </a:pPr>
            <a:r>
              <a:rPr lang="en-US" altLang="zh-CN" sz="1100">
                <a:latin typeface="微软雅黑" panose="020B0503020204020204" charset="-122"/>
                <a:ea typeface="微软雅黑" panose="020B0503020204020204" charset="-122"/>
              </a:rPr>
              <a:t>                  </a:t>
            </a:r>
            <a:r>
              <a:rPr lang="zh-TW" altLang="en-US" sz="1100" smtClean="0">
                <a:latin typeface="微软雅黑" panose="020B0503020204020204" charset="-122"/>
                <a:ea typeface="微软雅黑" panose="020B0503020204020204" charset="-122"/>
              </a:rPr>
              <a:t>廣州中醫藥大學第一附屬醫院、廣州中醫藥大學</a:t>
            </a:r>
            <a:endParaRPr lang="en-US" altLang="zh-CN" sz="1100" dirty="0">
              <a:latin typeface="微软雅黑" panose="020B0503020204020204" charset="-122"/>
              <a:ea typeface="微软雅黑" panose="020B0503020204020204" charset="-122"/>
            </a:endParaRPr>
          </a:p>
          <a:p>
            <a:pPr algn="ctr">
              <a:lnSpc>
                <a:spcPct val="120000"/>
              </a:lnSpc>
            </a:pPr>
            <a:r>
              <a:rPr lang="en-US" altLang="zh-CN" sz="1100">
                <a:latin typeface="微软雅黑" panose="020B0503020204020204" charset="-122"/>
                <a:ea typeface="微软雅黑" panose="020B0503020204020204" charset="-122"/>
              </a:rPr>
              <a:t>                 </a:t>
            </a:r>
            <a:r>
              <a:rPr lang="zh-TW" altLang="en-US" sz="1100" smtClean="0">
                <a:latin typeface="微软雅黑" panose="020B0503020204020204" charset="-122"/>
                <a:ea typeface="微软雅黑" panose="020B0503020204020204" charset="-122"/>
              </a:rPr>
              <a:t>附屬骨傷科醫院名醫專家（副高以上）</a:t>
            </a:r>
            <a:r>
              <a:rPr lang="en-US" altLang="zh-CN" sz="1100" smtClean="0">
                <a:latin typeface="微软雅黑" panose="020B0503020204020204" charset="-122"/>
                <a:ea typeface="微软雅黑" panose="020B0503020204020204" charset="-122"/>
              </a:rPr>
              <a:t>100</a:t>
            </a:r>
            <a:r>
              <a:rPr lang="zh-CN" altLang="zh-CN" sz="1100" dirty="0">
                <a:latin typeface="微软雅黑" panose="020B0503020204020204" charset="-122"/>
                <a:ea typeface="微软雅黑" panose="020B0503020204020204" charset="-122"/>
              </a:rPr>
              <a:t>位、</a:t>
            </a:r>
            <a:endParaRPr lang="en-US" altLang="zh-CN" sz="1100" dirty="0">
              <a:latin typeface="微软雅黑" panose="020B0503020204020204" charset="-122"/>
              <a:ea typeface="微软雅黑" panose="020B0503020204020204" charset="-122"/>
            </a:endParaRPr>
          </a:p>
          <a:p>
            <a:pPr algn="ctr">
              <a:lnSpc>
                <a:spcPct val="120000"/>
              </a:lnSpc>
            </a:pPr>
            <a:r>
              <a:rPr lang="en-US" altLang="zh-CN" sz="1100">
                <a:latin typeface="微软雅黑" panose="020B0503020204020204" charset="-122"/>
                <a:ea typeface="微软雅黑" panose="020B0503020204020204" charset="-122"/>
              </a:rPr>
              <a:t>  </a:t>
            </a:r>
            <a:r>
              <a:rPr lang="zh-CN" altLang="zh-CN" sz="1100" smtClean="0">
                <a:latin typeface="微软雅黑" panose="020B0503020204020204" charset="-122"/>
                <a:ea typeface="微软雅黑" panose="020B0503020204020204" charset="-122"/>
                <a:sym typeface="+mn-ea"/>
              </a:rPr>
              <a:t>中</a:t>
            </a:r>
            <a:r>
              <a:rPr lang="zh-TW" altLang="en-US" sz="1100" smtClean="0">
                <a:latin typeface="微软雅黑" panose="020B0503020204020204" charset="-122"/>
                <a:ea typeface="微软雅黑" panose="020B0503020204020204" charset="-122"/>
              </a:rPr>
              <a:t>醫傳統特色療法醫師</a:t>
            </a:r>
            <a:r>
              <a:rPr lang="en-US" altLang="zh-CN" sz="1100" smtClean="0">
                <a:latin typeface="微软雅黑" panose="020B0503020204020204" charset="-122"/>
                <a:ea typeface="微软雅黑" panose="020B0503020204020204" charset="-122"/>
              </a:rPr>
              <a:t>60</a:t>
            </a:r>
            <a:r>
              <a:rPr lang="zh-CN" altLang="zh-CN" sz="1100" dirty="0">
                <a:latin typeface="微软雅黑" panose="020B0503020204020204" charset="-122"/>
                <a:ea typeface="微软雅黑" panose="020B0503020204020204" charset="-122"/>
              </a:rPr>
              <a:t>位</a:t>
            </a:r>
            <a:endParaRPr kumimoji="1" lang="zh-CN" altLang="en-US" sz="1100" dirty="0">
              <a:latin typeface="微软雅黑" panose="020B0503020204020204" charset="-122"/>
              <a:ea typeface="微软雅黑" panose="020B0503020204020204" charset="-122"/>
            </a:endParaRPr>
          </a:p>
        </p:txBody>
      </p:sp>
      <p:sp>
        <p:nvSpPr>
          <p:cNvPr id="7" name="文本框 6"/>
          <p:cNvSpPr txBox="1"/>
          <p:nvPr/>
        </p:nvSpPr>
        <p:spPr>
          <a:xfrm>
            <a:off x="3307245" y="3562736"/>
            <a:ext cx="3589765" cy="238527"/>
          </a:xfrm>
          <a:prstGeom prst="rect">
            <a:avLst/>
          </a:prstGeom>
          <a:noFill/>
        </p:spPr>
        <p:txBody>
          <a:bodyPr wrap="none" lIns="68580" tIns="34290" rIns="68580" bIns="34290" rtlCol="0">
            <a:spAutoFit/>
          </a:bodyPr>
          <a:lstStyle/>
          <a:p>
            <a:pPr algn="ctr"/>
            <a:r>
              <a:rPr lang="zh-CN" altLang="en-US" sz="1100" smtClean="0">
                <a:latin typeface="微软雅黑" panose="020B0503020204020204" charset="-122"/>
                <a:ea typeface="微软雅黑" panose="020B0503020204020204" charset="-122"/>
              </a:rPr>
              <a:t>大型義診</a:t>
            </a:r>
            <a:r>
              <a:rPr lang="en-US" altLang="zh-CN" sz="1100" smtClean="0">
                <a:latin typeface="微软雅黑" panose="020B0503020204020204" charset="-122"/>
                <a:ea typeface="微软雅黑" panose="020B0503020204020204" charset="-122"/>
              </a:rPr>
              <a:t>+</a:t>
            </a:r>
            <a:r>
              <a:rPr lang="zh-CN" altLang="en-US" sz="1100" smtClean="0">
                <a:latin typeface="微软雅黑" panose="020B0503020204020204" charset="-122"/>
                <a:ea typeface="微软雅黑" panose="020B0503020204020204" charset="-122"/>
              </a:rPr>
              <a:t>特色診療：</a:t>
            </a:r>
            <a:r>
              <a:rPr lang="en-US" altLang="zh-CN" sz="1100" smtClean="0">
                <a:latin typeface="微软雅黑" panose="020B0503020204020204" charset="-122"/>
                <a:ea typeface="微软雅黑" panose="020B0503020204020204" charset="-122"/>
              </a:rPr>
              <a:t>11</a:t>
            </a:r>
            <a:r>
              <a:rPr lang="zh-CN" altLang="zh-CN" sz="1100" dirty="0">
                <a:latin typeface="微软雅黑" panose="020B0503020204020204" charset="-122"/>
                <a:ea typeface="微软雅黑" panose="020B0503020204020204" charset="-122"/>
              </a:rPr>
              <a:t>月</a:t>
            </a:r>
            <a:r>
              <a:rPr lang="en-US" altLang="zh-CN" sz="1100" dirty="0">
                <a:latin typeface="微软雅黑" panose="020B0503020204020204" charset="-122"/>
                <a:ea typeface="微软雅黑" panose="020B0503020204020204" charset="-122"/>
              </a:rPr>
              <a:t>3~5</a:t>
            </a:r>
            <a:r>
              <a:rPr lang="zh-CN" altLang="zh-CN" sz="1100" dirty="0">
                <a:latin typeface="微软雅黑" panose="020B0503020204020204" charset="-122"/>
                <a:ea typeface="微软雅黑" panose="020B0503020204020204" charset="-122"/>
              </a:rPr>
              <a:t>日每天上午</a:t>
            </a:r>
            <a:r>
              <a:rPr lang="en-US" altLang="zh-CN" sz="1100" dirty="0">
                <a:latin typeface="微软雅黑" panose="020B0503020204020204" charset="-122"/>
                <a:ea typeface="微软雅黑" panose="020B0503020204020204" charset="-122"/>
              </a:rPr>
              <a:t>9:00~12:00</a:t>
            </a:r>
            <a:r>
              <a:rPr lang="zh-CN" altLang="zh-CN" sz="1100" dirty="0"/>
              <a:t> </a:t>
            </a:r>
            <a:endParaRPr kumimoji="1" lang="zh-CN" altLang="en-US" sz="1100" dirty="0"/>
          </a:p>
        </p:txBody>
      </p:sp>
      <p:sp>
        <p:nvSpPr>
          <p:cNvPr id="12" name="文本框 11"/>
          <p:cNvSpPr txBox="1"/>
          <p:nvPr/>
        </p:nvSpPr>
        <p:spPr>
          <a:xfrm>
            <a:off x="3303949" y="3791336"/>
            <a:ext cx="4468211" cy="238527"/>
          </a:xfrm>
          <a:prstGeom prst="rect">
            <a:avLst/>
          </a:prstGeom>
          <a:noFill/>
        </p:spPr>
        <p:txBody>
          <a:bodyPr wrap="none" lIns="68580" tIns="34290" rIns="68580" bIns="34290" rtlCol="0">
            <a:spAutoFit/>
          </a:bodyPr>
          <a:lstStyle/>
          <a:p>
            <a:pPr algn="ctr"/>
            <a:r>
              <a:rPr lang="zh-TW" altLang="en-US" sz="1100" smtClean="0">
                <a:latin typeface="微软雅黑" panose="020B0503020204020204" charset="-122"/>
                <a:ea typeface="微软雅黑" panose="020B0503020204020204" charset="-122"/>
              </a:rPr>
              <a:t>慢病防治公益講座：</a:t>
            </a:r>
            <a:r>
              <a:rPr lang="en-US" altLang="zh-CN" sz="1100" smtClean="0">
                <a:latin typeface="微软雅黑" panose="020B0503020204020204" charset="-122"/>
                <a:ea typeface="微软雅黑" panose="020B0503020204020204" charset="-122"/>
              </a:rPr>
              <a:t>11</a:t>
            </a:r>
            <a:r>
              <a:rPr lang="zh-CN" altLang="zh-CN" sz="1100" dirty="0">
                <a:latin typeface="微软雅黑" panose="020B0503020204020204" charset="-122"/>
                <a:ea typeface="微软雅黑" panose="020B0503020204020204" charset="-122"/>
              </a:rPr>
              <a:t>月</a:t>
            </a:r>
            <a:r>
              <a:rPr lang="en-US" altLang="zh-CN" sz="1100" dirty="0">
                <a:latin typeface="微软雅黑" panose="020B0503020204020204" charset="-122"/>
                <a:ea typeface="微软雅黑" panose="020B0503020204020204" charset="-122"/>
              </a:rPr>
              <a:t>3~5</a:t>
            </a:r>
            <a:r>
              <a:rPr lang="zh-CN" altLang="zh-CN" sz="1100" dirty="0">
                <a:latin typeface="微软雅黑" panose="020B0503020204020204" charset="-122"/>
                <a:ea typeface="微软雅黑" panose="020B0503020204020204" charset="-122"/>
              </a:rPr>
              <a:t>日每天上午</a:t>
            </a:r>
            <a:r>
              <a:rPr lang="en-US" altLang="zh-CN" sz="1100" dirty="0">
                <a:latin typeface="微软雅黑" panose="020B0503020204020204" charset="-122"/>
                <a:ea typeface="微软雅黑" panose="020B0503020204020204" charset="-122"/>
              </a:rPr>
              <a:t>9:00~10:00</a:t>
            </a:r>
            <a:r>
              <a:rPr lang="zh-CN" altLang="zh-CN" sz="1100" dirty="0">
                <a:latin typeface="微软雅黑" panose="020B0503020204020204" charset="-122"/>
                <a:ea typeface="微软雅黑" panose="020B0503020204020204" charset="-122"/>
              </a:rPr>
              <a:t>；</a:t>
            </a:r>
            <a:r>
              <a:rPr lang="en-US" altLang="zh-CN" sz="1100" dirty="0">
                <a:latin typeface="微软雅黑" panose="020B0503020204020204" charset="-122"/>
                <a:ea typeface="微软雅黑" panose="020B0503020204020204" charset="-122"/>
              </a:rPr>
              <a:t>11:00~12:00</a:t>
            </a:r>
            <a:r>
              <a:rPr lang="zh-CN" altLang="zh-CN" sz="1100" dirty="0">
                <a:latin typeface="微软雅黑" panose="020B0503020204020204" charset="-122"/>
                <a:ea typeface="微软雅黑" panose="020B0503020204020204" charset="-122"/>
              </a:rPr>
              <a:t> </a:t>
            </a:r>
            <a:endParaRPr kumimoji="1" lang="zh-CN" altLang="en-US" sz="11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bldLvl="0" animBg="1"/>
      <p:bldP spid="2" grpId="0" bldLvl="0" animBg="1"/>
      <p:bldP spid="22" grpId="0" bldLvl="0" animBg="1"/>
      <p:bldP spid="10" grpId="0" bldLvl="0" animBg="1"/>
      <p:bldP spid="32" grpId="0"/>
      <p:bldP spid="33" grpId="0"/>
      <p:bldP spid="34" grpId="0"/>
      <p:bldP spid="35" grpId="0"/>
      <p:bldP spid="3" grpId="0"/>
      <p:bldP spid="6"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7"/>
          <p:cNvSpPr>
            <a:spLocks noChangeArrowheads="1"/>
          </p:cNvSpPr>
          <p:nvPr/>
        </p:nvSpPr>
        <p:spPr bwMode="auto">
          <a:xfrm>
            <a:off x="4606290" y="1636395"/>
            <a:ext cx="2180590" cy="230505"/>
          </a:xfrm>
          <a:prstGeom prst="rect">
            <a:avLst/>
          </a:prstGeom>
          <a:noFill/>
          <a:ln>
            <a:noFill/>
          </a:ln>
          <a:effectLst/>
        </p:spPr>
        <p:txBody>
          <a:bodyPr wrap="square" lIns="0" tIns="0" rIns="0" bIns="0">
            <a:spAutoFit/>
          </a:bodyPr>
          <a:lstStyle/>
          <a:p>
            <a:pPr algn="ctr">
              <a:defRPr/>
            </a:pPr>
            <a:r>
              <a:rPr lang="zh-CN" altLang="zh-CN" sz="1500" b="1" dirty="0">
                <a:latin typeface="微软雅黑" panose="020B0503020204020204" charset="-122"/>
                <a:ea typeface="微软雅黑" panose="020B0503020204020204" charset="-122"/>
              </a:rPr>
              <a:t>中医药康博会高峰论坛</a:t>
            </a:r>
            <a:r>
              <a:rPr lang="zh-CN" altLang="zh-CN" sz="1500" dirty="0"/>
              <a:t> </a:t>
            </a:r>
            <a:endParaRPr lang="zh-CN" altLang="en-US" sz="1500" b="1" dirty="0">
              <a:latin typeface="微软雅黑" panose="020B0503020204020204" charset="-122"/>
              <a:ea typeface="微软雅黑" panose="020B0503020204020204" charset="-122"/>
              <a:sym typeface="微软雅黑" panose="020B0503020204020204" charset="-122"/>
            </a:endParaRPr>
          </a:p>
        </p:txBody>
      </p:sp>
      <p:sp>
        <p:nvSpPr>
          <p:cNvPr id="50" name="圆角矩形 49"/>
          <p:cNvSpPr/>
          <p:nvPr/>
        </p:nvSpPr>
        <p:spPr>
          <a:xfrm>
            <a:off x="4605947" y="1576659"/>
            <a:ext cx="2181048" cy="350284"/>
          </a:xfrm>
          <a:prstGeom prst="roundRect">
            <a:avLst>
              <a:gd name="adj" fmla="val 50000"/>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 name="Text Box 4"/>
          <p:cNvSpPr txBox="1">
            <a:spLocks noChangeArrowheads="1"/>
          </p:cNvSpPr>
          <p:nvPr/>
        </p:nvSpPr>
        <p:spPr bwMode="auto">
          <a:xfrm>
            <a:off x="2357006" y="1532509"/>
            <a:ext cx="1548765" cy="437515"/>
          </a:xfrm>
          <a:prstGeom prst="rect">
            <a:avLst/>
          </a:prstGeom>
          <a:noFill/>
          <a:ln>
            <a:noFill/>
          </a:ln>
          <a:effectLst/>
        </p:spPr>
        <p:txBody>
          <a:bodyPr wrap="square" lIns="68580" tIns="34290" rIns="68580" bIns="34290">
            <a:spAutoFit/>
          </a:bodyPr>
          <a:lstStyle/>
          <a:p>
            <a:pPr algn="ctr" fontAlgn="base">
              <a:spcBef>
                <a:spcPct val="0"/>
              </a:spcBef>
              <a:spcAft>
                <a:spcPct val="0"/>
              </a:spcAft>
              <a:buFont typeface="Arial" panose="020B0604020202020204" pitchFamily="34" charset="0"/>
              <a:buNone/>
            </a:pPr>
            <a:r>
              <a:rPr lang="zh-CN" altLang="en-US" sz="2400" b="1" dirty="0">
                <a:solidFill>
                  <a:srgbClr val="4F2600"/>
                </a:solidFill>
                <a:latin typeface="微软雅黑" panose="020B0503020204020204" charset="-122"/>
                <a:ea typeface="微软雅黑" panose="020B0503020204020204" charset="-122"/>
                <a:sym typeface="微软雅黑" panose="020B0503020204020204" charset="-122"/>
              </a:rPr>
              <a:t>论坛安排</a:t>
            </a:r>
            <a:endParaRPr lang="en-US" altLang="zh-CN" sz="2400" b="1" dirty="0">
              <a:solidFill>
                <a:srgbClr val="4F2600"/>
              </a:solidFill>
              <a:latin typeface="微软雅黑" panose="020B0503020204020204" charset="-122"/>
              <a:ea typeface="微软雅黑" panose="020B0503020204020204" charset="-122"/>
              <a:sym typeface="微软雅黑" panose="020B0503020204020204" charset="-122"/>
            </a:endParaRPr>
          </a:p>
        </p:txBody>
      </p:sp>
      <p:sp>
        <p:nvSpPr>
          <p:cNvPr id="37" name="矩形 36"/>
          <p:cNvSpPr/>
          <p:nvPr/>
        </p:nvSpPr>
        <p:spPr>
          <a:xfrm>
            <a:off x="3820046" y="1734656"/>
            <a:ext cx="704850" cy="3428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zh-CN" altLang="en-US"/>
          </a:p>
        </p:txBody>
      </p:sp>
      <p:pic>
        <p:nvPicPr>
          <p:cNvPr id="2" name="图片 1" descr="icon-红.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91920" y="2560320"/>
            <a:ext cx="1737360" cy="518160"/>
          </a:xfrm>
          <a:prstGeom prst="rect">
            <a:avLst/>
          </a:prstGeom>
        </p:spPr>
      </p:pic>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08600" y="2560320"/>
            <a:ext cx="1737360" cy="518160"/>
          </a:xfrm>
          <a:prstGeom prst="rect">
            <a:avLst/>
          </a:prstGeom>
        </p:spPr>
      </p:pic>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91920" y="3665220"/>
            <a:ext cx="1737360" cy="518160"/>
          </a:xfrm>
          <a:prstGeom prst="rect">
            <a:avLst/>
          </a:prstGeom>
        </p:spPr>
      </p:pic>
      <p:sp>
        <p:nvSpPr>
          <p:cNvPr id="6" name="文本框 5"/>
          <p:cNvSpPr txBox="1"/>
          <p:nvPr/>
        </p:nvSpPr>
        <p:spPr>
          <a:xfrm>
            <a:off x="1391920" y="3168650"/>
            <a:ext cx="3258820" cy="337185"/>
          </a:xfrm>
          <a:prstGeom prst="rect">
            <a:avLst/>
          </a:prstGeom>
          <a:noFill/>
        </p:spPr>
        <p:txBody>
          <a:bodyPr wrap="none" rtlCol="0">
            <a:spAutoFit/>
          </a:bodyPr>
          <a:lstStyle/>
          <a:p>
            <a:r>
              <a:rPr kumimoji="1" lang="en-US" altLang="zh-CN" sz="1600" dirty="0" smtClean="0">
                <a:latin typeface="微软雅黑" panose="020B0503020204020204" charset="-122"/>
                <a:ea typeface="微软雅黑" panose="020B0503020204020204" charset="-122"/>
              </a:rPr>
              <a:t>※ </a:t>
            </a:r>
            <a:r>
              <a:rPr kumimoji="1" lang="zh-CN" altLang="en-US" sz="1600" dirty="0" smtClean="0">
                <a:latin typeface="微软雅黑" panose="020B0503020204020204" charset="-122"/>
                <a:ea typeface="微软雅黑" panose="020B0503020204020204" charset="-122"/>
              </a:rPr>
              <a:t>大会开幕式暨传统医药国际论坛</a:t>
            </a:r>
            <a:endParaRPr kumimoji="1" lang="zh-CN" altLang="en-US" sz="1600" dirty="0">
              <a:latin typeface="微软雅黑" panose="020B0503020204020204" charset="-122"/>
              <a:ea typeface="微软雅黑" panose="020B0503020204020204" charset="-122"/>
            </a:endParaRPr>
          </a:p>
        </p:txBody>
      </p:sp>
      <p:sp>
        <p:nvSpPr>
          <p:cNvPr id="7" name="文本框 6"/>
          <p:cNvSpPr txBox="1"/>
          <p:nvPr/>
        </p:nvSpPr>
        <p:spPr>
          <a:xfrm>
            <a:off x="1391920" y="4292600"/>
            <a:ext cx="3462020" cy="829945"/>
          </a:xfrm>
          <a:prstGeom prst="rect">
            <a:avLst/>
          </a:prstGeom>
          <a:noFill/>
        </p:spPr>
        <p:txBody>
          <a:bodyPr wrap="none" rtlCol="0">
            <a:spAutoFit/>
          </a:bodyPr>
          <a:lstStyle/>
          <a:p>
            <a:r>
              <a:rPr kumimoji="1" lang="en-US" altLang="zh-CN" sz="1600" dirty="0">
                <a:latin typeface="微软雅黑" panose="020B0503020204020204" charset="-122"/>
                <a:ea typeface="微软雅黑" panose="020B0503020204020204" charset="-122"/>
              </a:rPr>
              <a:t>※ </a:t>
            </a:r>
            <a:r>
              <a:rPr kumimoji="1" lang="zh-CN" altLang="en-US" sz="1600" dirty="0" smtClean="0">
                <a:latin typeface="微软雅黑" panose="020B0503020204020204" charset="-122"/>
                <a:ea typeface="微软雅黑" panose="020B0503020204020204" charset="-122"/>
              </a:rPr>
              <a:t>世界中联内病外治专委会年会</a:t>
            </a:r>
            <a:endParaRPr kumimoji="1" lang="en-US" altLang="zh-CN" sz="1600" dirty="0" smtClean="0">
              <a:latin typeface="微软雅黑" panose="020B0503020204020204" charset="-122"/>
              <a:ea typeface="微软雅黑" panose="020B0503020204020204" charset="-122"/>
            </a:endParaRPr>
          </a:p>
          <a:p>
            <a:r>
              <a:rPr kumimoji="1" lang="en-US" altLang="zh-CN" sz="1600" dirty="0" smtClean="0">
                <a:latin typeface="微软雅黑" panose="020B0503020204020204" charset="-122"/>
                <a:ea typeface="微软雅黑" panose="020B0503020204020204" charset="-122"/>
              </a:rPr>
              <a:t>※ </a:t>
            </a:r>
            <a:r>
              <a:rPr lang="zh-CN" altLang="zh-CN" sz="1600" dirty="0" smtClean="0">
                <a:latin typeface="微软雅黑" panose="020B0503020204020204" charset="-122"/>
                <a:ea typeface="微软雅黑" panose="020B0503020204020204" charset="-122"/>
              </a:rPr>
              <a:t>世界中联投资研究工作委会员</a:t>
            </a:r>
            <a:r>
              <a:rPr lang="zh-CN" altLang="zh-CN" sz="1600" dirty="0">
                <a:latin typeface="微软雅黑" panose="020B0503020204020204" charset="-122"/>
                <a:ea typeface="微软雅黑" panose="020B0503020204020204" charset="-122"/>
              </a:rPr>
              <a:t>年会</a:t>
            </a:r>
          </a:p>
          <a:p>
            <a:r>
              <a:rPr lang="en-US" altLang="zh-CN" sz="1600" dirty="0" smtClean="0">
                <a:latin typeface="微软雅黑" panose="020B0503020204020204" charset="-122"/>
                <a:ea typeface="微软雅黑" panose="020B0503020204020204" charset="-122"/>
              </a:rPr>
              <a:t>    </a:t>
            </a:r>
            <a:r>
              <a:rPr lang="zh-CN" altLang="zh-CN" sz="1600" dirty="0" smtClean="0">
                <a:latin typeface="微软雅黑" panose="020B0503020204020204" charset="-122"/>
                <a:ea typeface="微软雅黑" panose="020B0503020204020204" charset="-122"/>
              </a:rPr>
              <a:t>暨投融资论坛</a:t>
            </a:r>
            <a:endParaRPr kumimoji="1" lang="zh-CN" altLang="en-US" sz="1600" dirty="0">
              <a:latin typeface="微软雅黑" panose="020B0503020204020204" charset="-122"/>
              <a:ea typeface="微软雅黑" panose="020B0503020204020204" charset="-122"/>
            </a:endParaRPr>
          </a:p>
        </p:txBody>
      </p:sp>
      <p:sp>
        <p:nvSpPr>
          <p:cNvPr id="8" name="文本框 7"/>
          <p:cNvSpPr txBox="1"/>
          <p:nvPr/>
        </p:nvSpPr>
        <p:spPr>
          <a:xfrm>
            <a:off x="5308600" y="3168650"/>
            <a:ext cx="2705735" cy="829945"/>
          </a:xfrm>
          <a:prstGeom prst="rect">
            <a:avLst/>
          </a:prstGeom>
          <a:noFill/>
        </p:spPr>
        <p:txBody>
          <a:bodyPr wrap="none" rtlCol="0">
            <a:spAutoFit/>
          </a:bodyPr>
          <a:lstStyle/>
          <a:p>
            <a:r>
              <a:rPr lang="zh-CN" altLang="zh-CN" sz="1600" dirty="0">
                <a:latin typeface="微软雅黑" panose="020B0503020204020204" charset="-122"/>
                <a:ea typeface="微软雅黑" panose="020B0503020204020204" charset="-122"/>
              </a:rPr>
              <a:t>※ 全国中医院院长论坛</a:t>
            </a:r>
          </a:p>
          <a:p>
            <a:r>
              <a:rPr lang="zh-CN" altLang="zh-CN" sz="1600" dirty="0">
                <a:latin typeface="微软雅黑" panose="020B0503020204020204" charset="-122"/>
                <a:ea typeface="微软雅黑" panose="020B0503020204020204" charset="-122"/>
              </a:rPr>
              <a:t>※ 全国青年中医名家论坛</a:t>
            </a:r>
          </a:p>
          <a:p>
            <a:r>
              <a:rPr lang="zh-CN" altLang="zh-CN" sz="1600" dirty="0">
                <a:latin typeface="微软雅黑" panose="020B0503020204020204" charset="-122"/>
                <a:ea typeface="微软雅黑" panose="020B0503020204020204" charset="-122"/>
              </a:rPr>
              <a:t>※ 中医药医养结合国际论坛</a:t>
            </a:r>
            <a:r>
              <a:rPr lang="zh-CN" altLang="zh-CN" sz="1600" dirty="0"/>
              <a:t> </a:t>
            </a:r>
            <a:endParaRPr kumimoji="1" lang="zh-CN" altLang="en-US" sz="1600" dirty="0"/>
          </a:p>
        </p:txBody>
      </p:sp>
      <p:cxnSp>
        <p:nvCxnSpPr>
          <p:cNvPr id="10" name="直线连接符 9"/>
          <p:cNvCxnSpPr/>
          <p:nvPr/>
        </p:nvCxnSpPr>
        <p:spPr>
          <a:xfrm>
            <a:off x="5016500" y="2730500"/>
            <a:ext cx="0" cy="2254250"/>
          </a:xfrm>
          <a:prstGeom prst="line">
            <a:avLst/>
          </a:prstGeom>
          <a:ln w="19050" cmpd="sng">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0" grpId="0" bldLvl="0" animBg="1"/>
      <p:bldP spid="4" grpId="0" bldLvl="0" animBg="1"/>
      <p:bldP spid="37" grpId="0" bldLvl="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2325</Words>
  <Application>Microsoft Office PowerPoint</Application>
  <PresentationFormat>如螢幕大小 (4:3)</PresentationFormat>
  <Paragraphs>168</Paragraphs>
  <Slides>19</Slides>
  <Notes>11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投影片 1</vt:lpstr>
      <vt:lpstr>TWFB-- 智能科技领航NO1</vt:lpstr>
      <vt:lpstr>CHINA GD—热情的五羊城  </vt:lpstr>
      <vt:lpstr>往屆精彩——2017</vt:lpstr>
      <vt:lpstr>往屆精彩 Previous Highlights</vt:lpstr>
      <vt:lpstr>2018年再起航 </vt:lpstr>
      <vt:lpstr>投影片 7</vt:lpstr>
      <vt:lpstr>投影片 8</vt:lpstr>
      <vt:lpstr>投影片 9</vt:lpstr>
      <vt:lpstr>投影片 10</vt:lpstr>
      <vt:lpstr>投影片 11</vt:lpstr>
      <vt:lpstr>投影片 12</vt:lpstr>
      <vt:lpstr>展出時間:2018-11-03-05 </vt:lpstr>
      <vt:lpstr>投影片 14</vt:lpstr>
      <vt:lpstr>投影片 15</vt:lpstr>
      <vt:lpstr>投影片 16</vt:lpstr>
      <vt:lpstr>投影片 17</vt:lpstr>
      <vt:lpstr>权利及义务</vt:lpstr>
      <vt:lpstr>投影片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Owner</dc:creator>
  <cp:lastModifiedBy>Owner</cp:lastModifiedBy>
  <cp:revision>12</cp:revision>
  <dcterms:modified xsi:type="dcterms:W3CDTF">2018-08-02T08:17:43Z</dcterms:modified>
</cp:coreProperties>
</file>